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429" r:id="rId2"/>
    <p:sldId id="430" r:id="rId3"/>
    <p:sldId id="431" r:id="rId4"/>
    <p:sldId id="261" r:id="rId5"/>
    <p:sldId id="442" r:id="rId6"/>
    <p:sldId id="443" r:id="rId7"/>
    <p:sldId id="370" r:id="rId8"/>
    <p:sldId id="386" r:id="rId9"/>
    <p:sldId id="416" r:id="rId10"/>
    <p:sldId id="452" r:id="rId11"/>
    <p:sldId id="388" r:id="rId12"/>
    <p:sldId id="389" r:id="rId13"/>
    <p:sldId id="390" r:id="rId14"/>
    <p:sldId id="404" r:id="rId15"/>
    <p:sldId id="371" r:id="rId16"/>
    <p:sldId id="394" r:id="rId17"/>
    <p:sldId id="433" r:id="rId18"/>
    <p:sldId id="453" r:id="rId19"/>
    <p:sldId id="363" r:id="rId20"/>
    <p:sldId id="269" r:id="rId21"/>
    <p:sldId id="434" r:id="rId22"/>
    <p:sldId id="273" r:id="rId23"/>
    <p:sldId id="435" r:id="rId24"/>
    <p:sldId id="454" r:id="rId25"/>
    <p:sldId id="275" r:id="rId26"/>
    <p:sldId id="277" r:id="rId27"/>
    <p:sldId id="276" r:id="rId28"/>
    <p:sldId id="417" r:id="rId29"/>
    <p:sldId id="422" r:id="rId30"/>
    <p:sldId id="385" r:id="rId31"/>
    <p:sldId id="447" r:id="rId32"/>
    <p:sldId id="408" r:id="rId33"/>
    <p:sldId id="437" r:id="rId34"/>
    <p:sldId id="409" r:id="rId35"/>
    <p:sldId id="439" r:id="rId36"/>
    <p:sldId id="441" r:id="rId37"/>
    <p:sldId id="407" r:id="rId38"/>
    <p:sldId id="450" r:id="rId39"/>
    <p:sldId id="451" r:id="rId40"/>
    <p:sldId id="448" r:id="rId41"/>
    <p:sldId id="322" r:id="rId42"/>
    <p:sldId id="330" r:id="rId43"/>
    <p:sldId id="449" r:id="rId44"/>
    <p:sldId id="395" r:id="rId45"/>
    <p:sldId id="310" r:id="rId46"/>
    <p:sldId id="292" r:id="rId47"/>
    <p:sldId id="455" r:id="rId48"/>
    <p:sldId id="427" r:id="rId49"/>
    <p:sldId id="391" r:id="rId50"/>
    <p:sldId id="446" r:id="rId51"/>
    <p:sldId id="43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CDC5"/>
    <a:srgbClr val="D9D9D9"/>
    <a:srgbClr val="FF559A"/>
    <a:srgbClr val="FF64CB"/>
    <a:srgbClr val="FF4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6"/>
    <p:restoredTop sz="84769" autoAdjust="0"/>
  </p:normalViewPr>
  <p:slideViewPr>
    <p:cSldViewPr snapToGrid="0" snapToObjects="1">
      <p:cViewPr varScale="1">
        <p:scale>
          <a:sx n="90" d="100"/>
          <a:sy n="90" d="100"/>
        </p:scale>
        <p:origin x="67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18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2T11:56:41.91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9285 4677,'-26'24,"4"-3,10-9,1-1,-1 0,1 1,-1-1,1 0,-7 1,6-1,-6 1,7-6,-7 5,5-5,-11 7,11-2,-10 1,4 0,0 0,-4-5,10 3,-5-9,1 9,-2-8,-7 9,7-5,-11 1,9 4,-11-10,0 11,5-5,-13 0,6 5,-15-4,6-1,-7 6,1-11,6 4,-6 0,0-5,5 11,-5-10,8 10,6-10,-3 10,4-11,-7 11,0-10,-9 10,7-4,-15 0,8 5,-2-6,-14 1,12 5,-23-4,15-1,-16 6,8-12,-10 12,10-12,1 5,-1-7,9 0,-9 0,-15 0,19 0,-20 0,27 0,-1 0,1 0,-1 0,2 0,-2 0,0 0,-9 0,7 0,-6 0,8 0,1 0,7 0,-5 0,5 0,1 0,2 0,8-6,0-8,0-1,0-11,0 11,-8-12,13 6,-11 0,13-4,-7 3,0 1,0-5,-28-16,21 9,-22-23,28 27,0-6,-1 0,8 7,1-13,8 14,0-5,1 7,-1-8,6 7,1-7,6 8,1 0,-1 0,6 0,-4 0,9 6,-9-5,10 5,-5-5,6-1,0-8,0 6,0-12,0 12,0-12,0 12,0-5,0 7,0 0,0-7,0 5,6-6,1 1,6 6,6-32,-4 20,11-22,-11 19,10 0,-10 0,11 0,-11 0,11 0,-6 7,7-6,-2 14,3-14,5 5,-4-7,5 7,1-6,-7 7,14-11,-12 4,5-2,0 0,-7 9,7-7,-3 13,-3-12,10 11,-10-10,10 10,-2-13,34-16,-11 7,-18 17,0 0,13-13,8-1,-18 10,7 1,-11 10,0-1,0 7,0 1,0 6,0 0,0 0,8-6,2 3,18-12,-7 5,17-1,-8-4,10 11,-1-6,1 8,-10 7,6-5,-6 12,0-5,-2 7,-10 0,1 0,-1 0,10 0,20 0,-5 7,14 2,-18 7,-29-4,-1 1,18 10,-20-3,0 1,15 11,18 14,-1-5,-6 8,-2-1,-7 8,-1-6,0 5,1 1,-10-8,7 7,-13-1,14-4,-13 13,4-15,-7 14,-1-15,-7 14,5-7,-4 8,8 2,1 1,-1-1,0 1,1-1,-19-23,0 1,13 25,6 5,-20-23,-9-15,6 5,-12-12,6 12,-7-12,0 12,0-12,0 5,0 0,-6-6,5 14,-11-13,5 12,-6 3,0 1,0 15,0-7,0 8,0-7,0 5,0-6,0 9,0-8,-6-3,-1-15,-7 5,2-12,-1-1,0-3,2-10,-13 16,4-14,-11 8,6-10,0-1,0 1,0-1,-1 1,1-1,0 1,0-7,0 6,0-11,0 5,0-6,-7 6,5-5,-6 5,8-6,0 0,-7 0,5 0,-5 0,7 0,0 0,0 0,6 0,-5 0,5 0,0 0,-5 0,11 0,-10 0,10 0,-5 0,1 0,4-5,-11 4,11-4,-10-1,-1 5,3-10,-7 10,15-4,-11 5,11-5,-4 3,-1-3,5 5,-4 0,5 0,-5 0,4 0,-11 0,11 0,-4 0,-1 0,6 0,-6 0,7 0,-1 0,1 0,-7 0,5 0,-4 0,5 0,1 0,-6 0,4 0,-11 0,12 0,-12 0,5 0,0 0,-5 0,5 0,-24 0,14 0,-22 0,17 0,-7-6,0 4,-8-10,6 10,-14-11,5 5,1-1,-7-4,15 5,-15-7,15 8,-6-6,8 5,0 0,0-4,0 5,0-1,0-4,7 5,-5-1,5-3,-7 9,0-10,1 4,-1 1,-1-6,1 6,0-1,-18-4,14 4,-14-5,10 5,5-4,-5 4,8 1,0-6,-8 5,5 0,-5-4,8 10,0-10,0 4,0 1,-1-6,1 6,0-1,0-4,-1 4,-6-13,5 6,-14-6,5 0,1-2,-7-6,14-7,-1-8,4 18,5-12,-5 22,-8-12,4-8,-16-4,-3-15,6 6,-13-15,2-4,10 9,20 17,1-1,-18-15,22 21,1-1,-24-26,-6 0,13-1,-5 1,0 7,6 2,-6 0,17 10,-6-8,7 10,0 0,-6-2,14 4,-12 5,4-6,-5 13,-2-14,1 5,-1 1,-1-14,3 20,-13-29,10 20,-9-13,0-1,8 7,-10-16,11 16,-3-15,3 15,-2-7,5 18,5-6,-2 14,10-12,-11 11,11-11,-22-7,13 9,-15-7,19 18,-6 0,6 1,-7 4,1-3,6 10,-5-11,5 11,-8-11,-7 4,6-6,-6 0,8 0,6-5,-6-4,10-13,-5-3,7 1,8 21,-39 13,-2 3,11 6,-2-2,0-5,1-3,-42-15,3 1,20 2,22 10,-2-1,-36-20,29 16,0-2,10 3,2 0,-38-25,5 1,13-7,-13 6,13-6,-5 9,6-2,4 10,-1 1,2 8,8 1,-6 6,15 3,-6-1,15 6,1-4,8 7,0-1,0 0,6 1,2 1,5 4,6-3,-4 9,4-9,0-1,-4 4,8-8,-3 9,5 36,0-15,0 34,0-24,0 0,0 0,0 0,0 7,0-5,6 5,-5-13,5-2,-6 0,0-4,0 4,0-6,5 0,-4 0,3 0,-4 0,0 0,6 0,-5 1,4-1,-5 0,0 1,0-1,0 0,0 0,0-39,0 19,0-32,0 23,-5 5,-2-10,0-3,-4-1,10-13,-11 6,4-7,1 0,0 0,2 7,4 2,-5 7,6 6,0 1,0 7,0 0,0 0,0 1,0-1,0 0,0 0,0-1,0 1,0-1,0 1,0 0,14 5,-6 1,11 5,-8 0,0 0,0 0,0 0,1 0,5 0,-4 0,10 0,-4 0,0 0,5 0,-6 0,7 0,0 0,-6 0,4 0,-4 0,0 0,4 0,-10 0,11 0,-12 0,6 0,-7 0,0 0,1 0,5 0,-5 0,6 0,-7 0,0 0,1 0,-1 0,0 0,0 0,0 0,0 0,0 0,1 0,-1 0,0 0,7 0,-6 0,12 0,-5 0,6 0,-6 0,4-6,-10 5,10-5,-10 6,4 0,-5 0,-1 0,0 0,1 0,-1 0,0 0,-1 0,1 0,0 0,0 0,0 0,0 0,1 0,-1 0,0 0,0 0,1 0,-1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2T11:56:58.78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6180 5237,'-11'29,"-1"-3,1-15,-1 1,-5 0,4-1,-5 1,1-1,4 1,-11 0,5 0,-6 6,0-4,0 4,0 0,-7-4,5 4,-12 2,5-6,0 6,-6-7,6 0,-15 1,6 0,-14 1,13-1,-13-6,13 4,-14-11,15 6,-14-1,14-4,-6 10,8-10,7 4,-6 0,6-5,-7 5,0 0,-8-4,-2 10,-9-10,3 8,-1 1,-15 0,12-3,-3 0,9 0,4-1,-29 2,23-1,1 2,-26 6,-1 0,32-8,0 1,-31 7,31-8,1 1,-33 7,27-7,-1 0,-29 7,17-11,1 0,-12 9,8-13,-1-1,-6 7,18-7,-1 0,-32 0,42 0,0 0,0 0,0 0,1 0,-2 0,-5 0,0 0,5 0,-1 0,-3-3,-2-2,-5 0,2-1,-28-3,5-4,1 1,-1 9,16-8,0-1,-22 2,8 1,-8-6,19 7,-5-8,6 0,1 1,-9-1,17 0,-7 1,9 0,8-6,3 5,8-10,7 12,8-5,8 12,1-4,9 5,-8-1,14-3,-8 3,4-4,-6-7,-6 0,5-1,-5-5,6 5,-6-6,4 0,-4 0,5 0,0 0,-5-12,4 10,2-17,0 10,4-7,-6-9,-1-1,0-9,0 1,0-1,7 1,-5-1,5 9,-7-7,7 15,-4 0,10 4,-3 5,-1-7,4-8,-4 6,6-15,0 7,0-9,0 1,0-1,0 8,0-6,0 15,0-6,6-11,-4 22,10-20,-11 24,11-7,-4 0,5 0,2-9,-2 7,2-7,-2 9,1 0,0 0,5 0,-4 7,9 2,-9 0,8 5,-3-6,0 8,10-1,-8 1,9-1,2 0,0-1,1 1,14-2,-13 7,22-7,-14 13,6-12,0 11,-6-4,7 6,-1-1,-6 1,6 0,0-1,-5 2,13-2,-14 1,15-1,-7 0,9 0,-1 0,1 0,-9 1,7-1,-15 1,14 5,-13-3,13 11,-14-6,15 1,-15 4,15-5,-7 7,9-6,-1 4,1-5,-1 1,10 4,-7-11,7 11,27-12,-18 12,20-5,-29 7,0 0,-8 0,9 0,-11 0,1 0,-1 0,10 0,-7 0,17 0,-8 7,-21-2,1 0,46 12,-40-5,0 1,27 12,-34-9,0 2,34 22,-38-19,2 1,3 3,-1 2,34 22,-42-21,0 1,37 21,-13 13,6-13,-8 6,1-8,-9-1,-3-1,-9-9,0 6,-3-14,4 14,-2-6,3 17,18 4,-29-18,1 2,2-7,1 1,-1 4,-1 1,30 34,-9-8,0 8,-3-11,-4 1,4 7,-6-6,-9 4,5-7,-14-12,14 10,-15-17,8 16,-10-9,9 2,-6 5,6-5,-8-1,0 4,-1-4,-5-1,4-2,-12 0,5-13,-6 12,-2-22,-4 14,-3-14,-5 13,0 6,0-8,0 13,0-23,0 12,0-12,0 5,0-7,-6 0,0-7,-7 6,2-11,-1 4,-6-5,5-1,-4 1,-1 0,5-1,-10-4,10 3,-4-9,5 4,1-5,-1 5,1-4,0 4,1-5,-1 0,0 0,0 0,-1 0,1 0,-1 0,1 0,0 0,0 0,0-5,5-1,1-6,-1 1,5-1,-9 6,9-9,-9 7,8-8,-8 5,9-1,-9 6,8-9,-7 8,3-14,-5 9,-1-11,0 10,-1-10,1 4,0-6,5 0,-5-7,11 11,-5-10,6 12,0-6,0 0,-5 6,3-5,-3 5,5 0,0-5,0 5,0 0,0-4,0 10,0-11,0 12,0-6,0 7,0-1,0 1,0 0,0 0,0-6,0-2,0-6,0-7,0 5,0-13,0 13,0-12,0 12,0-5,0 13,0-5,0 5,0-6,0 0,0 6,0-4,0 4,0-7,6 1,-5-7,10 5,-3-12,4 12,1-5,0 6,0-6,-1 5,1-5,0 0,0 5,0-12,8-4,-6 0,6-6,-7 7,7-7,-6 5,5 2,-6 3,-1 12,0-6,-1 14,-1 2,0 6,-4-5,-3-2,-4 1,5 4,1 8,9 5,-3 0,3 0,-4 0,-5-9,11-20,8-23,23-12,1-8,14 8,-29 22,1-1,10-4,2 0,1-5,0-1,4-3,1-1,-7 6,0-1,0-4,1 0,5-1,1-1,-4-3,0-2,11-4,0 0,-3-5,0 0,-13 23,2 0,0 0,-1 0,1 0,0 0,7-5,2-1,-1 1,1 3,-1 0,2-1,3-4,1 0,0 1,-5 3,-1 1,1 2,2 4,1 1,-3 1,5-11,1 1,-4 13,5 1,-7 4,-6 1,-2 1,25-13,1 4,-25 15,-2 3,0-2,1 1,0 3,-3 1,28-17,-3 7,-9 7,-1-4,1 11,0-4,-1 6,21-9,4 6,-22 8,5 2,5-1,4 1,10 6,3 2,7-5,-2 0,-18 5,-1 0,10 0,-3 0,-21 0,-1 0,7 0,-2 0,-11 0,-3 0,30 7,-20 0,-19 1,-16 4,-9-11,-6 4,19-5,7 0,19 0,-5 0,-2 0,-15 0,6 0,-7 0,17 0,-7 0,6 0,1 0,1 0,9 0,-1-7,11 5,1-11,10 4,-1-8,1 8,-9-5,-3 13,-18-6,-2 7,-8 0,-7 0,-2 0,-7 0,-6 0,5 0,-11 0,4 0,-6 0,1 0,-2 0,2-5,-2 4,1-10,0 10,1-9,-1 9,0-4,1-1,-1 5,-5-9,8 9,-16-13,-12 6,-7-8,-23 2,10 1,-7-1,0 0,-1 1,1-1,0 0,0 6,7-3,-5 3,12 1,-5-5,7 11,6-5,-5 1,11 3,-10-3,10 5,-5 0,7-5,-1 3,1-3,0 5,0 0,0 0,0 0,-6 0,-2-5,-6 3,6-3,-5 5,11 0,-4-5,5 3,1-3,0 5,1 0,-1 0,0 0,-1 0,1 0,-7 0,5 0,-4 0,5 0,1 0,0 0,0 0,41 0,-14 0,33 0,-24 0,-6 0,5 0,-6 0,7 0,0 0,0 0,0 0,0 0,0 0,7 0,-5 0,5 0,-13 0,4 0,-10 0,5 0,-7 0,0 0,0 0,0 0,-1 0,1 0,0 0,1 0,-1 0,0 0,0 0,7 0,1 0,6 0,0 0,0 0,-6 0,4 0,3 0,1 0,12 6,-5-4,0 9,-2-9,-7 9,0-10,-7 5,0-6,-7 5,0-4,-4 9,-21 0,4 2,-15 3,14-3,0-1,-1 0,1 0,0 0,4 1,-3-1,4 0,-6 7,5-6,-4 6,5-7,-5 0,-1 1,1-1,-1 6,0-4,0 4,0 1,1-5,4 4,-4-6,5 1,-5-6,4 4,-3-4,4 5,-12 7,5 1,-11 5,10 1,-10 7,9-5,-9 5,9-7,-3 7,0-5,3 5,-4 0,0 2,4 7,-12 8,11-6,-12 15,6-15,0 6,-5-8,13-7,-6-2,13-13,-3-1,8-7,-3 0,1 0,2 0,-13-5,1-1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2T11:58:34.21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4279 2091,'-37'0,"3"0,19 5,-8 2,9 6,-12-1,0 1,0 0,-7 0,5 0,-13 1,13-1,-12 1,4 0,-6 0,0-6,0 4,-1-10,1 4,-1-6,0 0,-8 7,6-6,-15 6,15-7,-13 0,5 0,1 0,-8 0,7 0,-9 0,8 0,-5 0,5 0,-7 0,-1 0,9 0,-7 0,6 0,-17 0,6 0,-6 0,-1 0,8 0,-17 0,7 0,-21 0,9 0,-9 0,11-7,2-2,-2-8,11 1,-8-8,17 6,1-5,3 8,15 0,-6-6,8 5,1-4,-1-1,-8 5,6-11,-6 4,0-7,-3 7,1-5,-7 4,-3-17,7 8,2-7,13 18,13-2,-5 3,7-5,6 6,-4-4,4 10,-6-5,6 7,-4-1,4 0,-6-6,0 5,6-11,-5 5,11 0,-5-12,6 11,5-20,-3 13,9-13,-3 6,5 0,0-5,0 12,0-17,0 9,0-4,0-1,6 6,2-7,6-1,6 1,1 6,1-4,3 4,-4 1,14 1,-7 0,6 11,-8-8,0 10,7 1,-5-5,5 4,-7 1,0 1,7-1,-5 5,5-10,0 10,2-5,0 7,6-2,-6 2,16-2,-7 7,7-5,-9 5,27-7,-19 1,27-2,-32 2,15-1,-16 0,7 0,-1 1,3-1,-1 0,8 0,3 7,1-6,16 5,-7 0,9-5,2 4,-1 1,12-7,-9 14,8-13,-11 13,0-6,0 8,-9 0,-3 0,-9 0,0 0,-1 0,1 0,9 0,-7 0,25 0,-22 0,12 0,-25 0,-3 7,-1 1,-5 6,6 1,-9-1,-7 0,6 0,-14 5,7-5,-1 6,-5-7,5 6,-7-5,-1 5,1-1,0-3,-1 9,1-10,0 10,0-4,0 6,-1 0,-4 7,4-5,1 23,2-20,-1 21,-8-17,-6 0,7-2,-6-7,5 0,-7 0,1-1,0 1,-6 0,5 0,-11 0,11-1,-11-5,11 4,-11-11,11 12,-11-12,5 11,-1-11,-4 5,10 0,-9-4,3 10,1-11,-5 11,4-11,-5 12,0-6,0 14,0-5,0 12,6 7,-4-2,4 9,-6-12,0 1,0-1,0 9,0-14,0 13,0-16,0 9,0-8,-6-2,-1-7,-12 0,5 0,-5-1,0-4,5 3,-11-10,11 4,-10-5,11-1,-5 0,6 0,0-1,0 1,0 0,1-6,-1 4,0-8,0 3,0 0,1-4,-1 4,1-5,-1 0,1 0,-1 0,1 0,-1 0,1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D2D53-A6A3-054C-BF6E-AC18B4E6033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F0530-34A2-5C4A-A10A-9E7274B16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2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29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9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09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00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3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01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3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2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73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5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4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5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5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86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24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32BE-3702-7649-B509-1F2A551331B0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C772-069D-0E4F-8703-D9F1D81F3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0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3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1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8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3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8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2E40-979F-4F46-AB57-C3F898142D4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DE23B-1C53-934E-8BD6-B3B5F2C75DD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50315" y="6430220"/>
            <a:ext cx="968139" cy="30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2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get2bobc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derotechnical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4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98.png"/><Relationship Id="rId7" Type="http://schemas.openxmlformats.org/officeDocument/2006/relationships/image" Target="../media/image96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980.png"/><Relationship Id="rId5" Type="http://schemas.openxmlformats.org/officeDocument/2006/relationships/image" Target="../media/image100.png"/><Relationship Id="rId10" Type="http://schemas.openxmlformats.org/officeDocument/2006/relationships/customXml" Target="../ink/ink3.xml"/><Relationship Id="rId4" Type="http://schemas.openxmlformats.org/officeDocument/2006/relationships/image" Target="../media/image99.png"/><Relationship Id="rId9" Type="http://schemas.openxmlformats.org/officeDocument/2006/relationships/image" Target="../media/image9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www.derotechnical.com/REPORTCARDS/REPORTCARD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derotechnical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otechnical.com/" TargetMode="External"/><Relationship Id="rId2" Type="http://schemas.openxmlformats.org/officeDocument/2006/relationships/hyperlink" Target="mailto:get2bobc@gmail.com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199" y="4444298"/>
            <a:ext cx="6145482" cy="2514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/>
              <a:t>Bob Cornacchioli</a:t>
            </a:r>
            <a:br>
              <a:rPr lang="en-US" sz="3600" dirty="0"/>
            </a:br>
            <a:r>
              <a:rPr lang="en-US" sz="3600" dirty="0">
                <a:hlinkClick r:id="rId2"/>
              </a:rPr>
              <a:t>get2bobc@gmail.com</a:t>
            </a:r>
            <a:endParaRPr lang="en-US" sz="3600" dirty="0"/>
          </a:p>
          <a:p>
            <a:pPr>
              <a:defRPr/>
            </a:pPr>
            <a:r>
              <a:rPr lang="en-US" sz="3600" dirty="0"/>
              <a:t>http://</a:t>
            </a:r>
            <a:r>
              <a:rPr lang="en-US" sz="3600" dirty="0" err="1"/>
              <a:t>www.derotechnical.com</a:t>
            </a:r>
            <a:endParaRPr lang="en-US" sz="3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-506189"/>
            <a:ext cx="9144000" cy="2362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Implementing Standards </a:t>
            </a:r>
          </a:p>
          <a:p>
            <a:pPr algn="ctr">
              <a:defRPr/>
            </a:pPr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Keys to Success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6" y="120253"/>
            <a:ext cx="1162190" cy="910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406" y="120253"/>
            <a:ext cx="1162190" cy="910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0FC85-596A-9545-BD88-5439B2B2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65" y="1416139"/>
            <a:ext cx="3224069" cy="31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3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7A36-F0AA-494D-AA7A-5A41B1F4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1091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Standard Based vs. Standards Aligned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246BC-3F13-2B48-819E-2EA7C123B2EC}"/>
              </a:ext>
            </a:extLst>
          </p:cNvPr>
          <p:cNvSpPr txBox="1"/>
          <p:nvPr/>
        </p:nvSpPr>
        <p:spPr>
          <a:xfrm>
            <a:off x="186272" y="6146802"/>
            <a:ext cx="3904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Bill Stanton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Director of Curriculum and Assessment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02041-7488-1C4B-9AF6-CC87E5293DB6}"/>
              </a:ext>
            </a:extLst>
          </p:cNvPr>
          <p:cNvSpPr txBox="1"/>
          <p:nvPr/>
        </p:nvSpPr>
        <p:spPr>
          <a:xfrm>
            <a:off x="254018" y="575741"/>
            <a:ext cx="88053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Curriculum should be developed </a:t>
            </a:r>
            <a:r>
              <a:rPr lang="en-US" sz="2400" dirty="0"/>
              <a:t>entirely based on CCSS/C3/NGSS. </a:t>
            </a:r>
          </a:p>
          <a:p>
            <a:endParaRPr lang="en-US" sz="2400" dirty="0"/>
          </a:p>
          <a:p>
            <a:r>
              <a:rPr lang="en-US" sz="2400" dirty="0"/>
              <a:t>Stakeholders must take a look at the standards, </a:t>
            </a:r>
            <a:r>
              <a:rPr lang="en-US" sz="2400" dirty="0">
                <a:highlight>
                  <a:srgbClr val="FFFF00"/>
                </a:highlight>
              </a:rPr>
              <a:t>separate each skill per standards </a:t>
            </a:r>
            <a:r>
              <a:rPr lang="en-US" sz="2400" dirty="0"/>
              <a:t>(there are often several per standard) and write the skills in language that free of educational jargon. </a:t>
            </a:r>
          </a:p>
          <a:p>
            <a:endParaRPr lang="en-US" sz="2400" dirty="0"/>
          </a:p>
          <a:p>
            <a:r>
              <a:rPr lang="en-US" sz="2400" dirty="0"/>
              <a:t>Additionally, </a:t>
            </a:r>
            <a:r>
              <a:rPr lang="en-US" sz="2400" b="1" i="1" dirty="0"/>
              <a:t>‘I can' </a:t>
            </a:r>
            <a:r>
              <a:rPr lang="en-US" sz="2400" dirty="0"/>
              <a:t>statements should be linked to every single assessment question- no exceptions. </a:t>
            </a:r>
          </a:p>
          <a:p>
            <a:endParaRPr lang="en-US" sz="2400" dirty="0"/>
          </a:p>
          <a:p>
            <a:r>
              <a:rPr lang="en-US" sz="2400" dirty="0"/>
              <a:t>If the above has not taken place, </a:t>
            </a:r>
            <a:r>
              <a:rPr lang="en-US" sz="2400" dirty="0">
                <a:highlight>
                  <a:srgbClr val="FFFF00"/>
                </a:highlight>
              </a:rPr>
              <a:t>but standards are identified </a:t>
            </a:r>
            <a:r>
              <a:rPr lang="en-US" sz="2400" dirty="0"/>
              <a:t>in assessment &amp; teacher practice generally, it means that the </a:t>
            </a:r>
            <a:r>
              <a:rPr lang="en-US" sz="2400" dirty="0">
                <a:highlight>
                  <a:srgbClr val="FFFF00"/>
                </a:highlight>
              </a:rPr>
              <a:t>curriculum is only standards aligned</a:t>
            </a:r>
            <a:r>
              <a:rPr lang="en-US" sz="2400" dirty="0"/>
              <a:t>. That's great, but it doesn't fully cut it. </a:t>
            </a:r>
          </a:p>
          <a:p>
            <a:endParaRPr lang="en-US" sz="2400" dirty="0"/>
          </a:p>
          <a:p>
            <a:r>
              <a:rPr lang="en-US" sz="2400" dirty="0"/>
              <a:t>Most Social Studies and Science curriculum is only standards aligned as publishing companies have not even caught up yet in 2019. 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5B1E4-702A-3848-AF6D-2B55EF899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46" y="6093200"/>
            <a:ext cx="753533" cy="7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11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70" y="-2740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/>
              <a:t>Before the “selection process”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71461"/>
            <a:ext cx="8936736" cy="390300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558ED5"/>
                </a:solidFill>
                <a:highlight>
                  <a:srgbClr val="FFFF00"/>
                </a:highlight>
              </a:rPr>
              <a:t>Review/Change curriculum alignment across all subjects and grade levels </a:t>
            </a:r>
            <a:r>
              <a:rPr lang="mr-IN" sz="2800" b="1" dirty="0">
                <a:solidFill>
                  <a:srgbClr val="558ED5"/>
                </a:solidFill>
              </a:rPr>
              <a:t>–</a:t>
            </a:r>
            <a:r>
              <a:rPr lang="en-US" sz="2800" dirty="0"/>
              <a:t> which subjects haven’t been reviewed, recent purchases, expected new purchases. </a:t>
            </a:r>
          </a:p>
          <a:p>
            <a:r>
              <a:rPr lang="en-US" sz="2800" b="1" dirty="0">
                <a:solidFill>
                  <a:srgbClr val="558ED5"/>
                </a:solidFill>
              </a:rPr>
              <a:t>Gather your resources </a:t>
            </a:r>
            <a:r>
              <a:rPr lang="en-US" sz="2800" dirty="0"/>
              <a:t>–International Baccalaureate, Common Core, State Standards, Existing Standards, District Alike Standards**.  </a:t>
            </a:r>
          </a:p>
          <a:p>
            <a:pPr lvl="0"/>
            <a:r>
              <a:rPr lang="en-US" sz="2800" b="1" dirty="0">
                <a:solidFill>
                  <a:srgbClr val="558ED5"/>
                </a:solidFill>
                <a:highlight>
                  <a:srgbClr val="FFFF00"/>
                </a:highlight>
              </a:rPr>
              <a:t>Create new forms of assessments </a:t>
            </a:r>
            <a:r>
              <a:rPr lang="en-US" sz="2800" b="1" dirty="0">
                <a:solidFill>
                  <a:srgbClr val="558ED5"/>
                </a:solidFill>
              </a:rPr>
              <a:t>- </a:t>
            </a:r>
            <a:r>
              <a:rPr lang="en-US" sz="2800" dirty="0"/>
              <a:t>the better assessments align with your curriculum and allow many of your standards to associated to them and/or assignments.</a:t>
            </a:r>
          </a:p>
          <a:p>
            <a:r>
              <a:rPr lang="en-US" sz="2800" b="1" dirty="0">
                <a:solidFill>
                  <a:srgbClr val="558ED5"/>
                </a:solidFill>
              </a:rPr>
              <a:t>How much time does this take?? </a:t>
            </a:r>
            <a:r>
              <a:rPr lang="mr-IN" sz="2800" b="1" dirty="0">
                <a:solidFill>
                  <a:srgbClr val="558ED5"/>
                </a:solidFill>
              </a:rPr>
              <a:t>–</a:t>
            </a:r>
            <a:r>
              <a:rPr lang="en-US" sz="2800" b="1" dirty="0">
                <a:solidFill>
                  <a:srgbClr val="558ED5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My recommendation is 24 to 6 months!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6" y="6096000"/>
            <a:ext cx="862076" cy="727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096256"/>
            <a:ext cx="85465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                                </a:t>
            </a:r>
            <a:r>
              <a:rPr lang="en-US" sz="2800" dirty="0"/>
              <a:t>Skipping these steps will result in at best - continuous revisions and most often </a:t>
            </a:r>
            <a:r>
              <a:rPr lang="en-US" sz="2800" i="1" u="sng" dirty="0"/>
              <a:t>FAILURE!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46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2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/>
              <a:t>Selecting Your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948" y="791425"/>
            <a:ext cx="9037052" cy="4117459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dirty="0">
                <a:solidFill>
                  <a:srgbClr val="558ED5"/>
                </a:solidFill>
              </a:rPr>
              <a:t>Grade level </a:t>
            </a:r>
            <a:r>
              <a:rPr lang="en-US" sz="3400" b="1" dirty="0">
                <a:solidFill>
                  <a:srgbClr val="FF0000"/>
                </a:solidFill>
              </a:rPr>
              <a:t>teacher</a:t>
            </a:r>
            <a:r>
              <a:rPr lang="en-US" sz="3400" b="1" dirty="0">
                <a:solidFill>
                  <a:srgbClr val="558ED5"/>
                </a:solidFill>
              </a:rPr>
              <a:t> Team</a:t>
            </a:r>
            <a:r>
              <a:rPr lang="en-US" sz="3400" dirty="0"/>
              <a:t>* - Pilot concerns</a:t>
            </a:r>
          </a:p>
          <a:p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Discussions vs. Disagreements </a:t>
            </a:r>
            <a:r>
              <a:rPr lang="en-US" sz="3400" dirty="0"/>
              <a:t>– STRONG ADMIN LEADERSHIP</a:t>
            </a:r>
          </a:p>
          <a:p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Set guidelines </a:t>
            </a:r>
            <a:r>
              <a:rPr lang="en-US" sz="3400" dirty="0"/>
              <a:t>- # of standards per content area per grade level including Life Skills/Work Habits/Successful Skills for Learning</a:t>
            </a:r>
          </a:p>
          <a:p>
            <a:r>
              <a:rPr lang="en-US" sz="3400" b="1" dirty="0">
                <a:solidFill>
                  <a:srgbClr val="558ED5"/>
                </a:solidFill>
              </a:rPr>
              <a:t>Different Student Groups </a:t>
            </a:r>
            <a:r>
              <a:rPr lang="en-US" sz="3400" baseline="30000" dirty="0"/>
              <a:t>_ </a:t>
            </a:r>
            <a:r>
              <a:rPr lang="en-US" sz="3400" dirty="0"/>
              <a:t>GIFTED, Special Education, ELL</a:t>
            </a:r>
            <a:endParaRPr lang="en-US" sz="3400" b="1" dirty="0">
              <a:solidFill>
                <a:srgbClr val="558ED5"/>
              </a:solidFill>
            </a:endParaRPr>
          </a:p>
          <a:p>
            <a:r>
              <a:rPr lang="en-US" sz="3400" b="1" dirty="0">
                <a:solidFill>
                  <a:srgbClr val="558ED5"/>
                </a:solidFill>
              </a:rPr>
              <a:t>Benchmark Dates </a:t>
            </a:r>
            <a:r>
              <a:rPr lang="en-US" sz="3400" dirty="0"/>
              <a:t>– 1</a:t>
            </a:r>
            <a:r>
              <a:rPr lang="en-US" sz="3400" baseline="30000" dirty="0"/>
              <a:t>st</a:t>
            </a:r>
            <a:r>
              <a:rPr lang="en-US" sz="3400" dirty="0"/>
              <a:t> Draft per content area</a:t>
            </a:r>
          </a:p>
          <a:p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Compare</a:t>
            </a:r>
            <a:r>
              <a:rPr lang="en-US" sz="3400" dirty="0"/>
              <a:t> Standards # by Content by Grade Level</a:t>
            </a:r>
          </a:p>
          <a:p>
            <a:r>
              <a:rPr lang="en-US" sz="3400" b="1" dirty="0">
                <a:solidFill>
                  <a:srgbClr val="558ED5"/>
                </a:solidFill>
              </a:rPr>
              <a:t>SET/KEEP* FINAL Date</a:t>
            </a:r>
            <a:r>
              <a:rPr lang="en-US" sz="3400" dirty="0"/>
              <a:t>– No more changes after</a:t>
            </a:r>
            <a:r>
              <a:rPr lang="mr-IN" sz="3400" dirty="0"/>
              <a:t>…</a:t>
            </a:r>
            <a:endParaRPr lang="en-US" sz="3400" dirty="0"/>
          </a:p>
          <a:p>
            <a:r>
              <a:rPr lang="en-US" sz="3400" b="1" dirty="0">
                <a:solidFill>
                  <a:srgbClr val="558ED5"/>
                </a:solidFill>
              </a:rPr>
              <a:t>IF YOU BUILD IT, THEY WILL COME</a:t>
            </a:r>
            <a:r>
              <a:rPr lang="en-US" sz="3400" dirty="0"/>
              <a:t>– </a:t>
            </a:r>
            <a:r>
              <a:rPr lang="en-US" sz="3400" dirty="0">
                <a:highlight>
                  <a:srgbClr val="FFFF00"/>
                </a:highlight>
              </a:rPr>
              <a:t>Changes before EOY</a:t>
            </a:r>
          </a:p>
          <a:p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Final Standards must be PARENT FRIENDLY- </a:t>
            </a:r>
            <a:r>
              <a:rPr lang="en-US" sz="3400" dirty="0"/>
              <a:t>AVOID educational jargon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5247" y="5153325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3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062"/>
            <a:ext cx="8229600" cy="1143000"/>
          </a:xfrm>
        </p:spPr>
        <p:txBody>
          <a:bodyPr/>
          <a:lstStyle/>
          <a:p>
            <a:r>
              <a:rPr lang="en-US" b="1" i="1" dirty="0"/>
              <a:t>Standard Resources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10423" b="-10423"/>
          <a:stretch>
            <a:fillRect/>
          </a:stretch>
        </p:blipFill>
        <p:spPr>
          <a:xfrm>
            <a:off x="381000" y="1905166"/>
            <a:ext cx="1840849" cy="1012396"/>
          </a:xfrm>
        </p:spPr>
      </p:pic>
      <p:pic>
        <p:nvPicPr>
          <p:cNvPr id="5" name="Picture 4" descr="Screen Shot 2016-02-10 at 11.11.27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78809"/>
            <a:ext cx="1921382" cy="932268"/>
          </a:xfrm>
          <a:prstGeom prst="rect">
            <a:avLst/>
          </a:prstGeom>
        </p:spPr>
      </p:pic>
      <p:pic>
        <p:nvPicPr>
          <p:cNvPr id="6" name="Picture 5" descr="Screen Shot 2016-02-10 at 11.14.28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89" y="829434"/>
            <a:ext cx="3129060" cy="1126463"/>
          </a:xfrm>
          <a:prstGeom prst="rect">
            <a:avLst/>
          </a:prstGeom>
        </p:spPr>
      </p:pic>
      <p:pic>
        <p:nvPicPr>
          <p:cNvPr id="8" name="Picture 7" descr="Screen Shot 2016-02-10 at 11.19.58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0" y="1853831"/>
            <a:ext cx="2286843" cy="906371"/>
          </a:xfrm>
          <a:prstGeom prst="rect">
            <a:avLst/>
          </a:prstGeom>
        </p:spPr>
      </p:pic>
      <p:pic>
        <p:nvPicPr>
          <p:cNvPr id="9" name="Picture 8" descr="Screen Shot 2016-02-10 at 11.23.23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17517"/>
            <a:ext cx="2514600" cy="936523"/>
          </a:xfrm>
          <a:prstGeom prst="rect">
            <a:avLst/>
          </a:prstGeom>
        </p:spPr>
      </p:pic>
      <p:pic>
        <p:nvPicPr>
          <p:cNvPr id="10" name="Picture 9" descr="Screen Shot 2016-02-10 at 11.25.27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59" y="2801669"/>
            <a:ext cx="1774530" cy="867100"/>
          </a:xfrm>
          <a:prstGeom prst="rect">
            <a:avLst/>
          </a:prstGeom>
        </p:spPr>
      </p:pic>
      <p:pic>
        <p:nvPicPr>
          <p:cNvPr id="11" name="Picture 10" descr="Screen Shot 2016-02-10 at 11.20.42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20" y="3735393"/>
            <a:ext cx="2280053" cy="705731"/>
          </a:xfrm>
          <a:prstGeom prst="rect">
            <a:avLst/>
          </a:prstGeom>
        </p:spPr>
      </p:pic>
      <p:pic>
        <p:nvPicPr>
          <p:cNvPr id="14" name="Picture 1" descr="Screen Shot 2012-07-25 at 3.33.13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74" y="4880637"/>
            <a:ext cx="2292030" cy="79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9" descr="Screen Shot 2012-07-18 at 12.36.3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r="1439"/>
          <a:stretch>
            <a:fillRect/>
          </a:stretch>
        </p:blipFill>
        <p:spPr>
          <a:xfrm>
            <a:off x="246470" y="5425149"/>
            <a:ext cx="1778000" cy="1110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0" y="1036552"/>
            <a:ext cx="1832082" cy="540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09" y="1036552"/>
            <a:ext cx="1874198" cy="5685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60" y="3760784"/>
            <a:ext cx="3251200" cy="863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38549" y="92882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ELA 2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71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MA 2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28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400DB2-C270-3F4E-A4B3-11AEF7D074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7041" y="4571381"/>
            <a:ext cx="1778000" cy="22061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072EDB-75CE-8244-B5F4-4E22136B45FE}"/>
              </a:ext>
            </a:extLst>
          </p:cNvPr>
          <p:cNvSpPr/>
          <p:nvPr/>
        </p:nvSpPr>
        <p:spPr>
          <a:xfrm>
            <a:off x="3621260" y="5399040"/>
            <a:ext cx="19014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CAREFUL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BA9F6937-5B80-9A45-96B4-65074C2B7DE2}"/>
              </a:ext>
            </a:extLst>
          </p:cNvPr>
          <p:cNvSpPr/>
          <p:nvPr/>
        </p:nvSpPr>
        <p:spPr>
          <a:xfrm>
            <a:off x="3591116" y="4674624"/>
            <a:ext cx="1901483" cy="2102887"/>
          </a:xfrm>
          <a:prstGeom prst="frame">
            <a:avLst>
              <a:gd name="adj1" fmla="val 45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3343" y="436110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   Related Subjects/Specials  ?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89849" y="1110341"/>
            <a:ext cx="83275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I have seen and continue to see</a:t>
            </a:r>
            <a:r>
              <a:rPr lang="mr-IN" sz="2400" b="1" dirty="0"/>
              <a:t>…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More focus on ELA </a:t>
            </a:r>
            <a:r>
              <a:rPr lang="mr-IN" sz="2400" b="1" dirty="0"/>
              <a:t>–</a:t>
            </a:r>
            <a:r>
              <a:rPr lang="en-US" sz="2400" b="1" dirty="0"/>
              <a:t> MA </a:t>
            </a:r>
            <a:r>
              <a:rPr lang="mr-IN" sz="2400" b="1" dirty="0"/>
              <a:t>–</a:t>
            </a:r>
            <a:r>
              <a:rPr lang="en-US" sz="2400" b="1" dirty="0"/>
              <a:t> BEHAVIORAL </a:t>
            </a:r>
            <a:r>
              <a:rPr lang="mr-IN" sz="2400" b="1" dirty="0"/>
              <a:t>–</a:t>
            </a:r>
            <a:r>
              <a:rPr lang="en-US" sz="2400" b="1" dirty="0"/>
              <a:t> SCI </a:t>
            </a:r>
            <a:r>
              <a:rPr lang="mr-IN" sz="2400" b="1" dirty="0"/>
              <a:t>–</a:t>
            </a:r>
            <a:r>
              <a:rPr lang="en-US" sz="2400" b="1" dirty="0"/>
              <a:t> SOC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Participation grades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General standards </a:t>
            </a:r>
            <a:r>
              <a:rPr lang="mr-IN" sz="2400" b="1" dirty="0"/>
              <a:t>–</a:t>
            </a:r>
            <a:r>
              <a:rPr lang="en-US" sz="2400" b="1" dirty="0"/>
              <a:t> not grade specific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Specialist Rosters </a:t>
            </a:r>
            <a:r>
              <a:rPr lang="mr-IN" sz="2400" b="1" dirty="0"/>
              <a:t>–</a:t>
            </a:r>
            <a:r>
              <a:rPr lang="en-US" sz="2400" b="1" dirty="0"/>
              <a:t> Entire Elementary Schools # of students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Specialist </a:t>
            </a:r>
            <a:r>
              <a:rPr lang="mr-IN" sz="2400" b="1" dirty="0"/>
              <a:t>–</a:t>
            </a:r>
            <a:r>
              <a:rPr lang="en-US" sz="2400" b="1" dirty="0"/>
              <a:t> Masters of the Fill Down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Very few clients ask for Specialist Comments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New Treads: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3-5 total standards for all specials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Academic Performance per content area not grade level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Behavior Standards ( eliminates the need for a comment)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BS standards - same of all related subjects, selected from those for core academic subjects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0"/>
            <a:ext cx="1727200" cy="15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4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577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Constraints/Decisions</a:t>
            </a:r>
          </a:p>
        </p:txBody>
      </p:sp>
      <p:pic>
        <p:nvPicPr>
          <p:cNvPr id="4" name="Picture 3" descr="Screen Shot 2016-02-24 at 8.42.35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3" y="1427559"/>
            <a:ext cx="3873500" cy="977900"/>
          </a:xfrm>
          <a:prstGeom prst="rect">
            <a:avLst/>
          </a:prstGeom>
        </p:spPr>
      </p:pic>
      <p:pic>
        <p:nvPicPr>
          <p:cNvPr id="5" name="Picture 4" descr="Screen Shot 2016-02-24 at 8.45.49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60" y="2924987"/>
            <a:ext cx="4487076" cy="1415101"/>
          </a:xfrm>
          <a:prstGeom prst="rect">
            <a:avLst/>
          </a:prstGeom>
        </p:spPr>
      </p:pic>
      <p:pic>
        <p:nvPicPr>
          <p:cNvPr id="7" name="Picture 6" descr="Screen Shot 2016-02-24 at 8.44.53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77" y="4275195"/>
            <a:ext cx="4494497" cy="723389"/>
          </a:xfrm>
          <a:prstGeom prst="rect">
            <a:avLst/>
          </a:prstGeom>
        </p:spPr>
      </p:pic>
      <p:pic>
        <p:nvPicPr>
          <p:cNvPr id="8" name="Picture 7" descr="Screen Shot 2016-02-24 at 8.44.44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88" y="5048409"/>
            <a:ext cx="4562248" cy="773214"/>
          </a:xfrm>
          <a:prstGeom prst="rect">
            <a:avLst/>
          </a:prstGeom>
        </p:spPr>
      </p:pic>
      <p:pic>
        <p:nvPicPr>
          <p:cNvPr id="9" name="Picture 8" descr="Screen Shot 2016-02-24 at 8.44.29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8" y="2955261"/>
            <a:ext cx="3931055" cy="2521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092" y="842297"/>
            <a:ext cx="314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Letter Recognition and Sounds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5559" y="2429792"/>
            <a:ext cx="386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Shape/Color and Number Recognition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939" y="1121133"/>
            <a:ext cx="4292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Post Printing Circles – No Historical Record T2T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506" y="2372568"/>
            <a:ext cx="41719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Post Printed √ – No Historical Record T2T</a:t>
            </a:r>
          </a:p>
          <a:p>
            <a:r>
              <a:rPr lang="en-US" sz="1600" b="1" i="1" dirty="0"/>
              <a:t>IF STANDARDS – </a:t>
            </a:r>
            <a:r>
              <a:rPr lang="en-US" sz="1600" b="1" i="1" dirty="0">
                <a:solidFill>
                  <a:srgbClr val="0000FF"/>
                </a:solidFill>
              </a:rPr>
              <a:t>78 standards </a:t>
            </a:r>
            <a:r>
              <a:rPr lang="en-US" sz="1600" b="1" i="1" dirty="0"/>
              <a:t>– Ask Teachers?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8496" y="5789509"/>
            <a:ext cx="8107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If you choose summative standards for concepts, you may need to provide parents with term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benchmark expectations! 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063144" y="3083257"/>
            <a:ext cx="667534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39265" y="3083257"/>
            <a:ext cx="49071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885700" y="4416141"/>
            <a:ext cx="49071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833612" y="5227983"/>
            <a:ext cx="49071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57754" y="3394913"/>
            <a:ext cx="3168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picture is stored li1e school</a:t>
            </a:r>
          </a:p>
          <a:p>
            <a:r>
              <a:rPr lang="en-US" dirty="0"/>
              <a:t>logo’s.  JPG </a:t>
            </a:r>
          </a:p>
        </p:txBody>
      </p:sp>
      <p:pic>
        <p:nvPicPr>
          <p:cNvPr id="6" name="Picture 5" descr="Screen Shot 2016-02-24 at 8.45.33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37" y="3229349"/>
            <a:ext cx="4222742" cy="10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4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875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i="1" dirty="0"/>
              <a:t>Change requires continual checking of your stakeholders temperature. </a:t>
            </a:r>
            <a:br>
              <a:rPr lang="en-US" b="1" i="1" dirty="0"/>
            </a:br>
            <a:r>
              <a:rPr lang="en-US" b="1" i="1" dirty="0"/>
              <a:t>HAS THIS HAPPENED YET?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5334000"/>
            <a:ext cx="1600200" cy="533400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Parents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33800" y="5334000"/>
            <a:ext cx="1905000" cy="533400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Teachers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86400" y="5334000"/>
            <a:ext cx="2209800" cy="533400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Tech Team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88" y="2318671"/>
            <a:ext cx="2114296" cy="211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311400"/>
            <a:ext cx="2235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000000"/>
                </a:solidFill>
              </a:rPr>
              <a:t>Read anything by Ken O’Connor </a:t>
            </a:r>
            <a:br>
              <a:rPr lang="en-US" sz="3600" b="1" i="1" dirty="0">
                <a:solidFill>
                  <a:srgbClr val="000000"/>
                </a:solidFill>
              </a:rPr>
            </a:br>
            <a:r>
              <a:rPr lang="en-US" sz="3600" b="1" i="1" dirty="0">
                <a:solidFill>
                  <a:srgbClr val="000000"/>
                </a:solidFill>
              </a:rPr>
              <a:t>aka The Grade Doctor</a:t>
            </a:r>
          </a:p>
        </p:txBody>
      </p:sp>
      <p:pic>
        <p:nvPicPr>
          <p:cNvPr id="2969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643062"/>
            <a:ext cx="791361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1" y="1635125"/>
            <a:ext cx="774699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27" y="1508454"/>
            <a:ext cx="901700" cy="123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9"/>
          <p:cNvSpPr txBox="1">
            <a:spLocks noChangeArrowheads="1"/>
          </p:cNvSpPr>
          <p:nvPr/>
        </p:nvSpPr>
        <p:spPr bwMode="auto">
          <a:xfrm>
            <a:off x="3335354" y="1574800"/>
            <a:ext cx="444974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Far more important than the grade is how the district has trained teachers in the proper techniques in determining that grade</a:t>
            </a:r>
            <a:r>
              <a:rPr lang="en-US" sz="2000" b="1"/>
              <a:t>. </a:t>
            </a:r>
            <a:r>
              <a:rPr lang="en-US" sz="2000" dirty="0"/>
              <a:t>PowerTeacherPro has been designed with many of Ken O’Connor’s principles.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58200" y="524470"/>
            <a:ext cx="5512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5496" y="4080367"/>
            <a:ext cx="8384504" cy="1610449"/>
            <a:chOff x="505496" y="4080367"/>
            <a:chExt cx="8384504" cy="1610449"/>
          </a:xfrm>
        </p:grpSpPr>
        <p:grpSp>
          <p:nvGrpSpPr>
            <p:cNvPr id="2" name="Group 1"/>
            <p:cNvGrpSpPr/>
            <p:nvPr/>
          </p:nvGrpSpPr>
          <p:grpSpPr>
            <a:xfrm>
              <a:off x="505496" y="4080367"/>
              <a:ext cx="3612789" cy="1610449"/>
              <a:chOff x="657896" y="3686667"/>
              <a:chExt cx="3612789" cy="161044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548642" y="4559299"/>
                <a:ext cx="715258" cy="719487"/>
                <a:chOff x="2574726" y="161"/>
                <a:chExt cx="946546" cy="94654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2574726" y="161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0" name="Oval 4"/>
                <p:cNvSpPr/>
                <p:nvPr/>
              </p:nvSpPr>
              <p:spPr>
                <a:xfrm>
                  <a:off x="2713344" y="138779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HOPE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3555427" y="4515247"/>
                <a:ext cx="715258" cy="719487"/>
                <a:chOff x="3856741" y="617547"/>
                <a:chExt cx="946546" cy="94654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3856741" y="617547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8" name="Oval 6"/>
                <p:cNvSpPr/>
                <p:nvPr/>
              </p:nvSpPr>
              <p:spPr>
                <a:xfrm>
                  <a:off x="3995359" y="756165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ZERO’s</a:t>
                  </a: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931123" y="3695353"/>
                <a:ext cx="894612" cy="882625"/>
                <a:chOff x="4173372" y="2004800"/>
                <a:chExt cx="946546" cy="946546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4173372" y="2004800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6" name="Oval 8"/>
                <p:cNvSpPr/>
                <p:nvPr/>
              </p:nvSpPr>
              <p:spPr>
                <a:xfrm>
                  <a:off x="4311990" y="2143418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MISSING WORK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1558307" y="4577629"/>
                <a:ext cx="715258" cy="719487"/>
                <a:chOff x="3286191" y="3117291"/>
                <a:chExt cx="946546" cy="946546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3286191" y="3117291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4" name="Oval 10"/>
                <p:cNvSpPr/>
                <p:nvPr/>
              </p:nvSpPr>
              <p:spPr>
                <a:xfrm>
                  <a:off x="3424809" y="3255909"/>
                  <a:ext cx="669309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EXTRA CREDIT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2924078" y="3686667"/>
                <a:ext cx="971632" cy="883371"/>
                <a:chOff x="1863261" y="3117291"/>
                <a:chExt cx="946546" cy="946546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1863261" y="3117291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Oval 12"/>
                <p:cNvSpPr/>
                <p:nvPr/>
              </p:nvSpPr>
              <p:spPr>
                <a:xfrm>
                  <a:off x="2001879" y="3255909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TENDENCY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57896" y="4570038"/>
                <a:ext cx="715258" cy="719487"/>
                <a:chOff x="976080" y="2004800"/>
                <a:chExt cx="946546" cy="946546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76080" y="2004800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Oval 14"/>
                <p:cNvSpPr/>
                <p:nvPr/>
              </p:nvSpPr>
              <p:spPr>
                <a:xfrm>
                  <a:off x="1114698" y="2143418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MAKE UP WORK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961827" y="3695701"/>
                <a:ext cx="874930" cy="892372"/>
                <a:chOff x="1292711" y="617547"/>
                <a:chExt cx="946546" cy="946546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1292711" y="617547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Oval 16"/>
                <p:cNvSpPr/>
                <p:nvPr/>
              </p:nvSpPr>
              <p:spPr>
                <a:xfrm>
                  <a:off x="1431329" y="756165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Evidence</a:t>
                  </a:r>
                </a:p>
              </p:txBody>
            </p:sp>
          </p:grpSp>
        </p:grpSp>
        <p:sp>
          <p:nvSpPr>
            <p:cNvPr id="31" name="TextBox 2"/>
            <p:cNvSpPr txBox="1">
              <a:spLocks noChangeArrowheads="1"/>
            </p:cNvSpPr>
            <p:nvPr/>
          </p:nvSpPr>
          <p:spPr bwMode="auto">
            <a:xfrm>
              <a:off x="4241800" y="4318000"/>
              <a:ext cx="46482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 dirty="0"/>
                <a:t>Learning Conversations:  </a:t>
              </a:r>
            </a:p>
            <a:p>
              <a:pPr eaLnBrk="1" hangingPunct="1"/>
              <a:r>
                <a:rPr lang="en-US" sz="2000" b="1" i="1" dirty="0"/>
                <a:t>The Culture of Grading</a:t>
              </a:r>
            </a:p>
            <a:p>
              <a:pPr eaLnBrk="1" hangingPunct="1"/>
              <a:r>
                <a:rPr lang="en-US" b="1" dirty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Have you had these chats yet?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7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6025" y="93833"/>
            <a:ext cx="7278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High Recommended -  Standard Based Learning FB Page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775" y="5991412"/>
            <a:ext cx="794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https://</a:t>
            </a:r>
            <a:r>
              <a:rPr lang="en-US" sz="2000" b="1" dirty="0" err="1"/>
              <a:t>www.facebook.com</a:t>
            </a:r>
            <a:r>
              <a:rPr lang="en-US" sz="2000" b="1" dirty="0"/>
              <a:t>/groups/</a:t>
            </a:r>
            <a:r>
              <a:rPr lang="en-US" sz="2000" b="1" dirty="0" err="1"/>
              <a:t>standardsbasedlearningandgrading</a:t>
            </a:r>
            <a:r>
              <a:rPr lang="en-US" sz="2000" b="1" dirty="0"/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88D7A-DB6C-A84B-AA79-709DCCFF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725"/>
            <a:ext cx="9144000" cy="4157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A9810-7A9B-3D41-B7C7-1DD4FD53199E}"/>
              </a:ext>
            </a:extLst>
          </p:cNvPr>
          <p:cNvSpPr txBox="1"/>
          <p:nvPr/>
        </p:nvSpPr>
        <p:spPr>
          <a:xfrm>
            <a:off x="1688953" y="5013064"/>
            <a:ext cx="533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Ken O’Connor is a frequent contributor to this page</a:t>
            </a:r>
          </a:p>
          <a:p>
            <a:pPr marL="342900" indent="-342900">
              <a:buAutoNum type="arabicPeriod"/>
            </a:pPr>
            <a:r>
              <a:rPr lang="en-US" dirty="0"/>
              <a:t>Searchable by content areas as well… nice feature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FD9670-1278-1246-B14B-72554C8CECE9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925158" y="4582758"/>
            <a:ext cx="763795" cy="75347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1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Content Placeholder 3" descr="Screen Shot 2012-09-15 at 4.58.52 P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4401"/>
          <a:stretch>
            <a:fillRect/>
          </a:stretch>
        </p:blipFill>
        <p:spPr>
          <a:xfrm>
            <a:off x="0" y="2895600"/>
            <a:ext cx="5410200" cy="2974975"/>
          </a:xfrm>
        </p:spPr>
      </p:pic>
      <p:pic>
        <p:nvPicPr>
          <p:cNvPr id="29698" name="Picture 4" descr="Screen Shot 2012-09-15 at 5.0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1775"/>
            <a:ext cx="2286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7808" y="381000"/>
            <a:ext cx="5544306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58E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GRADING PRACTICES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366FF"/>
                </a:solidFill>
              </a:rPr>
              <a:t>Fix #14 – Tendency </a:t>
            </a:r>
            <a:r>
              <a:rPr lang="en-US" sz="2400" b="1" dirty="0" err="1">
                <a:solidFill>
                  <a:srgbClr val="3366FF"/>
                </a:solidFill>
              </a:rPr>
              <a:t>vs</a:t>
            </a:r>
            <a:r>
              <a:rPr lang="en-US" sz="2400" b="1" dirty="0">
                <a:solidFill>
                  <a:srgbClr val="3366FF"/>
                </a:solidFill>
              </a:rPr>
              <a:t> Average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9438702">
            <a:off x="1679441" y="3272751"/>
            <a:ext cx="2033129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Tendency</a:t>
            </a:r>
          </a:p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Trends</a:t>
            </a:r>
          </a:p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Average</a:t>
            </a:r>
          </a:p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Mastery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237490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67400" y="2173288"/>
            <a:ext cx="31741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If at first you don’t succeed, </a:t>
            </a:r>
          </a:p>
          <a:p>
            <a:pPr eaLnBrk="1" hangingPunct="1"/>
            <a:r>
              <a:rPr lang="en-US" sz="1800" dirty="0"/>
              <a:t>skydiving may not be for you!</a:t>
            </a:r>
          </a:p>
        </p:txBody>
      </p: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3276600" y="1752600"/>
            <a:ext cx="1724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The most recent </a:t>
            </a:r>
          </a:p>
          <a:p>
            <a:pPr algn="ctr" eaLnBrk="1" hangingPunct="1"/>
            <a:r>
              <a:rPr lang="en-US" sz="1800"/>
              <a:t>score for all </a:t>
            </a:r>
          </a:p>
          <a:p>
            <a:pPr algn="ctr" eaLnBrk="1" hangingPunct="1"/>
            <a:r>
              <a:rPr lang="en-US" sz="1800"/>
              <a:t>is a 4!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14800" y="26670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7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/>
          <p:cNvSpPr>
            <a:spLocks noGrp="1"/>
          </p:cNvSpPr>
          <p:nvPr>
            <p:ph type="title"/>
          </p:nvPr>
        </p:nvSpPr>
        <p:spPr>
          <a:xfrm>
            <a:off x="709448" y="2210437"/>
            <a:ext cx="82296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 dirty="0"/>
              <a:t>Understanding Common Language</a:t>
            </a:r>
            <a:br>
              <a:rPr lang="en-US" sz="2800" b="1" dirty="0"/>
            </a:br>
            <a:r>
              <a:rPr lang="en-US" sz="2800" b="1" dirty="0"/>
              <a:t>Constraints and “Givens” in PowerSchool</a:t>
            </a:r>
            <a:br>
              <a:rPr lang="en-US" sz="2800" b="1" dirty="0"/>
            </a:br>
            <a:r>
              <a:rPr lang="en-US" sz="2800" b="1" dirty="0"/>
              <a:t>Best Practices- Standards are Coming!</a:t>
            </a:r>
            <a:br>
              <a:rPr lang="en-US" sz="2800" b="1" dirty="0"/>
            </a:br>
            <a:r>
              <a:rPr lang="en-US" sz="2800" b="1" dirty="0"/>
              <a:t>Importing Standards using Excel</a:t>
            </a:r>
            <a:br>
              <a:rPr lang="en-US" sz="2800" b="1" dirty="0"/>
            </a:br>
            <a:r>
              <a:rPr lang="en-US" sz="2800" b="1" dirty="0"/>
              <a:t>Grade Scales</a:t>
            </a:r>
            <a:br>
              <a:rPr lang="en-US" sz="2800" b="1" dirty="0"/>
            </a:br>
            <a:r>
              <a:rPr lang="en-US" sz="2800" b="1" dirty="0"/>
              <a:t>Looking at  PTP</a:t>
            </a:r>
            <a:br>
              <a:rPr lang="en-US" sz="2800" b="1" dirty="0"/>
            </a:br>
            <a:r>
              <a:rPr lang="en-US" sz="2800" b="1" dirty="0"/>
              <a:t>Report Card options</a:t>
            </a:r>
            <a:br>
              <a:rPr lang="en-US" sz="2800" b="1" dirty="0"/>
            </a:br>
            <a:r>
              <a:rPr lang="en-US" sz="2800" b="1" dirty="0"/>
              <a:t>Changes due to PS 12.X</a:t>
            </a: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514600" y="5062718"/>
            <a:ext cx="4907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All PPT can be found @</a:t>
            </a:r>
          </a:p>
          <a:p>
            <a:pPr algn="ctr"/>
            <a:r>
              <a:rPr lang="en-US" sz="3200" dirty="0">
                <a:hlinkClick r:id="rId2"/>
              </a:rPr>
              <a:t>www.derotechnical.com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37930" y="5"/>
            <a:ext cx="8744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Agenda/Participants will be engaged in: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154988" cy="432911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</a:rPr>
              <a:t>With teachers at your Grade Level</a:t>
            </a:r>
          </a:p>
          <a:p>
            <a:r>
              <a:rPr lang="en-US" dirty="0">
                <a:latin typeface="Calibri" charset="0"/>
              </a:rPr>
              <a:t>With teachers at your School</a:t>
            </a:r>
          </a:p>
          <a:p>
            <a:r>
              <a:rPr lang="en-US" dirty="0">
                <a:latin typeface="Calibri" charset="0"/>
              </a:rPr>
              <a:t>With teachers in the District</a:t>
            </a:r>
          </a:p>
          <a:p>
            <a:r>
              <a:rPr lang="en-US" dirty="0">
                <a:latin typeface="Calibri" charset="0"/>
              </a:rPr>
              <a:t>What does it mean for next placement?</a:t>
            </a:r>
          </a:p>
          <a:p>
            <a:r>
              <a:rPr lang="en-US" dirty="0">
                <a:latin typeface="Calibri" charset="0"/>
              </a:rPr>
              <a:t>How are Special Needs students graded?</a:t>
            </a:r>
          </a:p>
          <a:p>
            <a:r>
              <a:rPr lang="en-US" dirty="0">
                <a:latin typeface="Calibri" charset="0"/>
              </a:rPr>
              <a:t>What do students need to know and 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</a:rPr>
              <a:t>    be able to demonstrate? </a:t>
            </a:r>
          </a:p>
          <a:p>
            <a:pPr marL="0" indent="0">
              <a:buNone/>
            </a:pPr>
            <a:endParaRPr lang="en-US" dirty="0">
              <a:latin typeface="Calibri" charset="0"/>
            </a:endParaRPr>
          </a:p>
        </p:txBody>
      </p:sp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17638"/>
            <a:ext cx="1785938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3581400"/>
            <a:ext cx="113188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1"/>
          <p:cNvSpPr>
            <a:spLocks noGrp="1"/>
          </p:cNvSpPr>
          <p:nvPr>
            <p:ph type="title"/>
          </p:nvPr>
        </p:nvSpPr>
        <p:spPr>
          <a:xfrm>
            <a:off x="123825" y="685800"/>
            <a:ext cx="8988425" cy="1143000"/>
          </a:xfrm>
        </p:spPr>
        <p:txBody>
          <a:bodyPr>
            <a:normAutofit fontScale="90000"/>
          </a:bodyPr>
          <a:lstStyle/>
          <a:p>
            <a:r>
              <a:rPr lang="en-US" sz="3200" b="1">
                <a:latin typeface="Calibri" charset="0"/>
              </a:rPr>
              <a:t>Your Conversion Scale has been set…  </a:t>
            </a:r>
            <a:br>
              <a:rPr lang="en-US" sz="3200" b="1">
                <a:latin typeface="Calibri" charset="0"/>
              </a:rPr>
            </a:br>
            <a:r>
              <a:rPr lang="en-US" sz="3200" b="1">
                <a:solidFill>
                  <a:srgbClr val="FF0000"/>
                </a:solidFill>
                <a:latin typeface="Calibri" charset="0"/>
              </a:rPr>
              <a:t>now what does a 4 or a C really mean?</a:t>
            </a:r>
            <a:br>
              <a:rPr lang="en-US" sz="3200" b="1">
                <a:solidFill>
                  <a:srgbClr val="FF0000"/>
                </a:solidFill>
                <a:latin typeface="Calibri" charset="0"/>
              </a:rPr>
            </a:br>
            <a:r>
              <a:rPr lang="en-US" sz="3200" b="1">
                <a:latin typeface="Calibri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21773" y="5746368"/>
            <a:ext cx="5504407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Everyone on the Same Page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8444754" y="94171"/>
            <a:ext cx="5512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94202327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Grade Scales</a:t>
            </a:r>
            <a:b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</a:b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Courses use Grade Scales </a:t>
            </a:r>
            <a:r>
              <a:rPr lang="mr-IN" sz="2700" b="1" i="1" dirty="0">
                <a:solidFill>
                  <a:srgbClr val="FF0000"/>
                </a:solidFill>
                <a:latin typeface="Calibri" charset="0"/>
              </a:rPr>
              <a:t>–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 Assignments, Standards use Grade Scales</a:t>
            </a:r>
            <a:endParaRPr lang="en-US" sz="2700" b="1" i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05113"/>
            <a:ext cx="607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Technical Note - 8 Character Limit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0" y="1234383"/>
            <a:ext cx="8050412" cy="2388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0" y="3910105"/>
            <a:ext cx="7672480" cy="18151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1400" y="3429000"/>
            <a:ext cx="422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 = 90-100,  3 = 75-89,  2 = 60=74,  1 = 0-59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1400" y="5842000"/>
            <a:ext cx="430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= 85-100,  M = 70-84,  P = 50=69,  N = 0-49</a:t>
            </a:r>
          </a:p>
        </p:txBody>
      </p:sp>
    </p:spTree>
    <p:extLst>
      <p:ext uri="{BB962C8B-B14F-4D97-AF65-F5344CB8AC3E}">
        <p14:creationId xmlns:p14="http://schemas.microsoft.com/office/powerpoint/2010/main" val="16194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703915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i="1" dirty="0">
                <a:latin typeface="Calibri" charset="0"/>
              </a:rPr>
              <a:t>Homebound Assessment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Avoid Confusion- Adjust Rubrics and assessments 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51163"/>
            <a:ext cx="2286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4191000" y="2694495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Sending Home Letter Grades and Percentages will confuse Parents and Students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92797" y="152400"/>
            <a:ext cx="5512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3700" y="4303223"/>
            <a:ext cx="2882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How does an </a:t>
            </a:r>
          </a:p>
          <a:p>
            <a:pPr algn="ctr"/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A-, B+, 93, 82, B- </a:t>
            </a:r>
          </a:p>
          <a:p>
            <a:pPr algn="ctr"/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EQUAL a 3?</a:t>
            </a:r>
          </a:p>
        </p:txBody>
      </p:sp>
    </p:spTree>
    <p:extLst>
      <p:ext uri="{BB962C8B-B14F-4D97-AF65-F5344CB8AC3E}">
        <p14:creationId xmlns:p14="http://schemas.microsoft.com/office/powerpoint/2010/main" val="135898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31803" y="-1972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000000"/>
                </a:solidFill>
                <a:latin typeface="Calibri" charset="0"/>
              </a:rPr>
              <a:t>Standards associated to Courses</a:t>
            </a:r>
          </a:p>
        </p:txBody>
      </p:sp>
      <p:pic>
        <p:nvPicPr>
          <p:cNvPr id="5" name="Picture 4" descr="Screen Shot 2015-12-26 at 7.39.0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2" y="1121407"/>
            <a:ext cx="1848255" cy="6858000"/>
          </a:xfrm>
          <a:prstGeom prst="rect">
            <a:avLst/>
          </a:prstGeom>
        </p:spPr>
      </p:pic>
      <p:pic>
        <p:nvPicPr>
          <p:cNvPr id="7" name="Picture 6" descr="Screen Shot 2015-12-26 at 7.38.2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61" y="1121407"/>
            <a:ext cx="17587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860" y="634968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School 1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1260" y="642548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School 2</a:t>
            </a:r>
          </a:p>
        </p:txBody>
      </p:sp>
      <p:sp>
        <p:nvSpPr>
          <p:cNvPr id="2" name="Frame 1"/>
          <p:cNvSpPr/>
          <p:nvPr/>
        </p:nvSpPr>
        <p:spPr>
          <a:xfrm>
            <a:off x="310760" y="1244600"/>
            <a:ext cx="1145507" cy="26246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2616959" y="1219199"/>
            <a:ext cx="1145507" cy="694267"/>
          </a:xfrm>
          <a:prstGeom prst="frame">
            <a:avLst>
              <a:gd name="adj1" fmla="val 64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310754" y="1464736"/>
            <a:ext cx="1746645" cy="262467"/>
          </a:xfrm>
          <a:prstGeom prst="frame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2633887" y="2302969"/>
            <a:ext cx="1624846" cy="965164"/>
          </a:xfrm>
          <a:prstGeom prst="frame">
            <a:avLst>
              <a:gd name="adj1" fmla="val 6402"/>
            </a:avLst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0863" y="1114330"/>
            <a:ext cx="4268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/>
              <a:t>ASSUMING</a:t>
            </a:r>
            <a:endParaRPr lang="en-US" sz="2400" b="1" i="1" dirty="0"/>
          </a:p>
          <a:p>
            <a:pPr algn="ctr"/>
            <a:r>
              <a:rPr lang="en-US" sz="2400" b="1" i="1" dirty="0"/>
              <a:t>300-200-100 REPRESENTS</a:t>
            </a:r>
          </a:p>
          <a:p>
            <a:pPr algn="ctr"/>
            <a:r>
              <a:rPr lang="en-US" sz="2400" b="1" i="1" dirty="0"/>
              <a:t>GRADES 3,2,1 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WHAT CAN SCHOOL 2 DO THE SCHOOL 1 CAN’T??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80863" y="3499978"/>
            <a:ext cx="4268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YOU CAN’T HAVE GRADE LEVEL SPECIFIC STANDARDS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TIED TO THE SAME COURSE #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4CCEA-DB97-6A43-85F2-78EAD712263A}"/>
              </a:ext>
            </a:extLst>
          </p:cNvPr>
          <p:cNvSpPr txBox="1"/>
          <p:nvPr/>
        </p:nvSpPr>
        <p:spPr>
          <a:xfrm>
            <a:off x="4472495" y="4727550"/>
            <a:ext cx="4268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ARE SPECIAL EDUCATION </a:t>
            </a:r>
          </a:p>
          <a:p>
            <a:pPr algn="ctr"/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TEACHERS GRADING THE SAME STANDARDS????</a:t>
            </a:r>
          </a:p>
          <a:p>
            <a:pPr algn="ctr"/>
            <a:r>
              <a:rPr lang="en-US" b="1" i="1" dirty="0"/>
              <a:t>MOST PULL OUT SPED COURSES </a:t>
            </a:r>
          </a:p>
          <a:p>
            <a:pPr algn="ctr"/>
            <a:r>
              <a:rPr lang="en-US" b="1" i="1" dirty="0"/>
              <a:t>aren’t grade level specific</a:t>
            </a:r>
          </a:p>
        </p:txBody>
      </p:sp>
    </p:spTree>
    <p:extLst>
      <p:ext uri="{BB962C8B-B14F-4D97-AF65-F5344CB8AC3E}">
        <p14:creationId xmlns:p14="http://schemas.microsoft.com/office/powerpoint/2010/main" val="84520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  <p:bldP spid="18" grpId="0" animBg="1"/>
      <p:bldP spid="20" grpId="0"/>
      <p:bldP spid="2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-54410"/>
            <a:ext cx="9144000" cy="714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000000"/>
                </a:solidFill>
                <a:latin typeface="Calibri" charset="0"/>
              </a:rPr>
              <a:t>Standards associated to </a:t>
            </a:r>
            <a:r>
              <a:rPr lang="en-US" b="1" i="1" dirty="0" err="1">
                <a:solidFill>
                  <a:srgbClr val="000000"/>
                </a:solidFill>
                <a:latin typeface="Calibri" charset="0"/>
              </a:rPr>
              <a:t>PrimaryCourses</a:t>
            </a:r>
            <a:endParaRPr lang="en-US" b="1" i="1" dirty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A8BAE4-C434-D748-ADC1-705440E44ACD}"/>
              </a:ext>
            </a:extLst>
          </p:cNvPr>
          <p:cNvGrpSpPr/>
          <p:nvPr/>
        </p:nvGrpSpPr>
        <p:grpSpPr>
          <a:xfrm>
            <a:off x="186589" y="448068"/>
            <a:ext cx="6663008" cy="1984473"/>
            <a:chOff x="186589" y="448068"/>
            <a:chExt cx="6663008" cy="198447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3563CE5-DE11-494E-96FB-994A61DEC675}"/>
                </a:ext>
              </a:extLst>
            </p:cNvPr>
            <p:cNvGrpSpPr/>
            <p:nvPr/>
          </p:nvGrpSpPr>
          <p:grpSpPr>
            <a:xfrm>
              <a:off x="270997" y="908541"/>
              <a:ext cx="6578600" cy="1524000"/>
              <a:chOff x="270997" y="1232098"/>
              <a:chExt cx="6578600" cy="1524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E08F2CF-A5EE-BA4D-905C-C9454AE55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0997" y="1232098"/>
                <a:ext cx="6578600" cy="15240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6D0EBF-A209-5B4F-ACB8-3A60038EDC76}"/>
                  </a:ext>
                </a:extLst>
              </p:cNvPr>
              <p:cNvSpPr txBox="1"/>
              <p:nvPr/>
            </p:nvSpPr>
            <p:spPr>
              <a:xfrm>
                <a:off x="6203852" y="1491177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/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724488-EF15-E147-B4C0-32151CA3CBCD}"/>
                </a:ext>
              </a:extLst>
            </p:cNvPr>
            <p:cNvSpPr txBox="1"/>
            <p:nvPr/>
          </p:nvSpPr>
          <p:spPr>
            <a:xfrm>
              <a:off x="186589" y="504340"/>
              <a:ext cx="156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Name		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ADA4AB-C825-F84E-822B-7580C13E5E6F}"/>
                </a:ext>
              </a:extLst>
            </p:cNvPr>
            <p:cNvSpPr txBox="1"/>
            <p:nvPr/>
          </p:nvSpPr>
          <p:spPr>
            <a:xfrm>
              <a:off x="3319974" y="448068"/>
              <a:ext cx="156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Identifier	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EA94654-F6D4-C24F-B78C-907B54E6D3E9}"/>
              </a:ext>
            </a:extLst>
          </p:cNvPr>
          <p:cNvGrpSpPr/>
          <p:nvPr/>
        </p:nvGrpSpPr>
        <p:grpSpPr>
          <a:xfrm>
            <a:off x="270997" y="2453203"/>
            <a:ext cx="7150100" cy="2536858"/>
            <a:chOff x="270997" y="2453203"/>
            <a:chExt cx="7150100" cy="253685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A38BB44-1322-6B4C-AF1A-074A306D9C0D}"/>
                </a:ext>
              </a:extLst>
            </p:cNvPr>
            <p:cNvGrpSpPr/>
            <p:nvPr/>
          </p:nvGrpSpPr>
          <p:grpSpPr>
            <a:xfrm>
              <a:off x="270997" y="2881861"/>
              <a:ext cx="7150100" cy="2108200"/>
              <a:chOff x="270997" y="3205418"/>
              <a:chExt cx="7150100" cy="21082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3AA0ED-5370-E249-909D-94F09D0C9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997" y="3205418"/>
                <a:ext cx="7150100" cy="21082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0B498C-6BA2-2D45-BB56-E41DF8B9B02A}"/>
                  </a:ext>
                </a:extLst>
              </p:cNvPr>
              <p:cNvSpPr txBox="1"/>
              <p:nvPr/>
            </p:nvSpPr>
            <p:spPr>
              <a:xfrm>
                <a:off x="6440661" y="3711525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/>
                  <a:t>2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FA9214-4074-F741-95E7-8EB761E165E2}"/>
                </a:ext>
              </a:extLst>
            </p:cNvPr>
            <p:cNvSpPr txBox="1"/>
            <p:nvPr/>
          </p:nvSpPr>
          <p:spPr>
            <a:xfrm>
              <a:off x="3074176" y="2453203"/>
              <a:ext cx="3278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ParentStandardIdentifier</a:t>
              </a:r>
              <a:endParaRPr lang="en-US" sz="24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3E5893-EA1F-F04F-872E-0E4B93472E01}"/>
              </a:ext>
            </a:extLst>
          </p:cNvPr>
          <p:cNvGrpSpPr/>
          <p:nvPr/>
        </p:nvGrpSpPr>
        <p:grpSpPr>
          <a:xfrm>
            <a:off x="270997" y="5050302"/>
            <a:ext cx="8602006" cy="1421900"/>
            <a:chOff x="270997" y="5050302"/>
            <a:chExt cx="8602006" cy="14219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CEF7545-3F61-1745-BC9A-03FEA266A6E3}"/>
                </a:ext>
              </a:extLst>
            </p:cNvPr>
            <p:cNvGrpSpPr/>
            <p:nvPr/>
          </p:nvGrpSpPr>
          <p:grpSpPr>
            <a:xfrm>
              <a:off x="270997" y="5456539"/>
              <a:ext cx="8602006" cy="1015663"/>
              <a:chOff x="270997" y="5358063"/>
              <a:chExt cx="8602006" cy="101566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B827FA0-7629-C248-8023-1C68A1243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997" y="5369050"/>
                <a:ext cx="8602006" cy="92834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22985E-03C2-3E4E-B860-8779EC7D4848}"/>
                  </a:ext>
                </a:extLst>
              </p:cNvPr>
              <p:cNvSpPr txBox="1"/>
              <p:nvPr/>
            </p:nvSpPr>
            <p:spPr>
              <a:xfrm>
                <a:off x="6207772" y="535806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/>
                  <a:t>6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F2DD15-65A4-B447-AB27-0E07675AF788}"/>
                </a:ext>
              </a:extLst>
            </p:cNvPr>
            <p:cNvSpPr txBox="1"/>
            <p:nvPr/>
          </p:nvSpPr>
          <p:spPr>
            <a:xfrm>
              <a:off x="5723198" y="5050302"/>
              <a:ext cx="2146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PrimaryCourses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45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i="1">
                <a:latin typeface="Calibri" charset="0"/>
              </a:rPr>
              <a:t>STANDARDS NAMING SCHEMA</a:t>
            </a:r>
            <a:r>
              <a:rPr lang="en-US">
                <a:latin typeface="Calibri" charset="0"/>
              </a:rPr>
              <a:t> </a:t>
            </a:r>
          </a:p>
        </p:txBody>
      </p:sp>
      <p:pic>
        <p:nvPicPr>
          <p:cNvPr id="38914" name="Content Placeholder 3" descr="Picture 1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1" b="-841"/>
          <a:stretch>
            <a:fillRect/>
          </a:stretch>
        </p:blipFill>
        <p:spPr>
          <a:xfrm>
            <a:off x="228600" y="1066800"/>
            <a:ext cx="7391400" cy="4065588"/>
          </a:xfrm>
        </p:spPr>
      </p:pic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1183258" y="5257800"/>
            <a:ext cx="67774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800" b="1" i="1" dirty="0">
                <a:latin typeface="Calibri" charset="0"/>
              </a:rPr>
              <a:t>65</a:t>
            </a:r>
            <a:r>
              <a:rPr lang="en-US" sz="4800" b="1" i="1" dirty="0">
                <a:solidFill>
                  <a:srgbClr val="FF0000"/>
                </a:solidFill>
                <a:latin typeface="Calibri" charset="0"/>
              </a:rPr>
              <a:t>*</a:t>
            </a:r>
            <a:r>
              <a:rPr lang="en-US" sz="4800" b="1" i="1" dirty="0">
                <a:latin typeface="Calibri" charset="0"/>
              </a:rPr>
              <a:t>-75 </a:t>
            </a:r>
            <a:r>
              <a:rPr lang="en-US" sz="4800" b="1" i="1" dirty="0">
                <a:solidFill>
                  <a:srgbClr val="FF0000"/>
                </a:solidFill>
                <a:latin typeface="Calibri" charset="0"/>
              </a:rPr>
              <a:t>Character</a:t>
            </a:r>
            <a:r>
              <a:rPr lang="en-US" sz="4800" b="1" i="1" dirty="0">
                <a:latin typeface="Calibri" charset="0"/>
              </a:rPr>
              <a:t> Limit </a:t>
            </a:r>
          </a:p>
          <a:p>
            <a:pPr algn="ctr"/>
            <a:r>
              <a:rPr lang="en-US" sz="2400" b="1" i="1" dirty="0" err="1">
                <a:latin typeface="Calibri" charset="0"/>
              </a:rPr>
              <a:t>BobC</a:t>
            </a:r>
            <a:r>
              <a:rPr lang="en-US" sz="2400" b="1" i="1" dirty="0">
                <a:latin typeface="Calibri" charset="0"/>
              </a:rPr>
              <a:t> Recommendation – ParkBench Visual PST V3!!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0" y="1134070"/>
            <a:ext cx="9028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CT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934200" y="1524000"/>
            <a:ext cx="152400" cy="3581400"/>
            <a:chOff x="6934200" y="1524000"/>
            <a:chExt cx="152400" cy="35814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934200" y="1524000"/>
              <a:ext cx="0" cy="35814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010400" y="1524000"/>
              <a:ext cx="0" cy="35814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86600" y="1524000"/>
              <a:ext cx="0" cy="35814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14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686800" cy="1143000"/>
          </a:xfrm>
        </p:spPr>
        <p:txBody>
          <a:bodyPr/>
          <a:lstStyle/>
          <a:p>
            <a:r>
              <a:rPr lang="en-US" sz="3200" b="1" dirty="0">
                <a:latin typeface="Calibri" charset="0"/>
              </a:rPr>
              <a:t># of Reporting Periods dictates the # of characters</a:t>
            </a:r>
            <a:br>
              <a:rPr lang="en-US" sz="3200" b="1" dirty="0">
                <a:latin typeface="Calibri" charset="0"/>
              </a:rPr>
            </a:b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(on printed object report cards </a:t>
            </a:r>
            <a:r>
              <a:rPr lang="mr-IN" sz="1800" b="1" dirty="0">
                <a:solidFill>
                  <a:srgbClr val="FF0000"/>
                </a:solidFill>
                <a:latin typeface="Calibri" charset="0"/>
              </a:rPr>
              <a:t>–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 PARKBENCH VISUAL PST V3 addresses this!)</a:t>
            </a:r>
          </a:p>
        </p:txBody>
      </p:sp>
      <p:pic>
        <p:nvPicPr>
          <p:cNvPr id="40962" name="Content Placeholder 3" descr="Screen Shot 2013-04-12 at 6.10.39 P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294" b="-115294"/>
          <a:stretch>
            <a:fillRect/>
          </a:stretch>
        </p:blipFill>
        <p:spPr>
          <a:xfrm>
            <a:off x="457200" y="1449005"/>
            <a:ext cx="8229600" cy="4754563"/>
          </a:xfrm>
        </p:spPr>
      </p:pic>
      <p:pic>
        <p:nvPicPr>
          <p:cNvPr id="40963" name="Picture 4" descr="Screen Shot 2013-04-12 at 6.15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64008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 descr="Screen Shot 2013-04-12 at 6.14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75" y="5198525"/>
            <a:ext cx="7566782" cy="15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1371600"/>
            <a:ext cx="1090613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5400" b="1" i="1" dirty="0">
                <a:latin typeface="Abadi MT Condensed Extra Bold"/>
                <a:cs typeface="Abadi MT Condensed Extra Bold"/>
              </a:rPr>
              <a:t>75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536130"/>
            <a:ext cx="1090613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5400" b="1" i="1" dirty="0">
                <a:latin typeface="Abadi MT Condensed Extra Bold"/>
                <a:cs typeface="Abadi MT Condensed Extra Bold"/>
              </a:rPr>
              <a:t>65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8008" y="3412215"/>
            <a:ext cx="1090612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5400" b="1" i="1" dirty="0">
                <a:latin typeface="Abadi MT Condensed Extra Bold"/>
                <a:cs typeface="Abadi MT Condensed Extra Bold"/>
              </a:rPr>
              <a:t>70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6000" y="1066800"/>
            <a:ext cx="1600200" cy="4495800"/>
            <a:chOff x="6096000" y="1066800"/>
            <a:chExt cx="1600200" cy="449580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6096000" y="1905000"/>
              <a:ext cx="1219200" cy="36576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Donut 6"/>
            <p:cNvSpPr/>
            <p:nvPr/>
          </p:nvSpPr>
          <p:spPr>
            <a:xfrm>
              <a:off x="6781800" y="1066800"/>
              <a:ext cx="914400" cy="914400"/>
            </a:xfrm>
            <a:prstGeom prst="donut">
              <a:avLst>
                <a:gd name="adj" fmla="val 625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03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-533400" y="-266700"/>
            <a:ext cx="10134600" cy="1143000"/>
          </a:xfrm>
        </p:spPr>
        <p:txBody>
          <a:bodyPr/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Calibri" charset="0"/>
              </a:rPr>
              <a:t>Consider a user friendly schema for standard identifiers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019140" y="481854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</a:rPr>
              <a:t>Removing </a:t>
            </a:r>
            <a:r>
              <a:rPr lang="en-US" sz="2000" b="1" i="1" dirty="0" err="1">
                <a:solidFill>
                  <a:srgbClr val="000000"/>
                </a:solidFill>
              </a:rPr>
              <a:t>a,b,c</a:t>
            </a:r>
            <a:r>
              <a:rPr lang="en-US" sz="2000" b="1" i="1" dirty="0">
                <a:solidFill>
                  <a:srgbClr val="000000"/>
                </a:solidFill>
              </a:rPr>
              <a:t> will save time- import template and report cards</a:t>
            </a:r>
          </a:p>
          <a:p>
            <a:r>
              <a:rPr lang="en-US" sz="2000" b="1" i="1" dirty="0">
                <a:solidFill>
                  <a:srgbClr val="000000"/>
                </a:solidFill>
              </a:rPr>
              <a:t>                             </a:t>
            </a:r>
            <a:r>
              <a:rPr lang="en-US" sz="2000" b="1" i="1" dirty="0">
                <a:solidFill>
                  <a:srgbClr val="FF0000"/>
                </a:solidFill>
              </a:rPr>
              <a:t>FIRST AND BIGGEST MISTAKE!!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61038" y="3756209"/>
            <a:ext cx="513976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REMOVE ab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709"/>
            <a:ext cx="9144000" cy="464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74054" y="1493973"/>
            <a:ext cx="3018116" cy="42667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28800" y="2997200"/>
            <a:ext cx="4363370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28800" y="3225803"/>
            <a:ext cx="436337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28800" y="3454406"/>
            <a:ext cx="436337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28800" y="3683009"/>
            <a:ext cx="436337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8620" y="6229350"/>
            <a:ext cx="4596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 you need to use these “wacky” identifiers?</a:t>
            </a:r>
          </a:p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Have teachers LEARNED these identifiers?</a:t>
            </a:r>
          </a:p>
        </p:txBody>
      </p:sp>
    </p:spTree>
    <p:extLst>
      <p:ext uri="{BB962C8B-B14F-4D97-AF65-F5344CB8AC3E}">
        <p14:creationId xmlns:p14="http://schemas.microsoft.com/office/powerpoint/2010/main" val="6994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61811" y="0"/>
            <a:ext cx="2810526" cy="1398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6941" y="116557"/>
            <a:ext cx="3068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</a:rPr>
              <a:t>DELIMMA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08028"/>
            <a:ext cx="7543800" cy="1256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075374"/>
            <a:ext cx="542925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2145" y="3545031"/>
            <a:ext cx="2209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>
                <a:solidFill>
                  <a:schemeClr val="accent1">
                    <a:lumMod val="75000"/>
                  </a:schemeClr>
                </a:solidFill>
              </a:rPr>
              <a:t>HOW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206B-E0AD-D849-8A95-5176B3C54E6B}"/>
              </a:ext>
            </a:extLst>
          </p:cNvPr>
          <p:cNvSpPr txBox="1"/>
          <p:nvPr/>
        </p:nvSpPr>
        <p:spPr>
          <a:xfrm>
            <a:off x="671472" y="5365803"/>
            <a:ext cx="7221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In SC there are multiple levels of Special Education services possibly requiring up to 8 course #’s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01ED7-0F4C-1147-BCC2-651D7C437822}"/>
              </a:ext>
            </a:extLst>
          </p:cNvPr>
          <p:cNvSpPr txBox="1"/>
          <p:nvPr/>
        </p:nvSpPr>
        <p:spPr>
          <a:xfrm>
            <a:off x="628650" y="6131847"/>
            <a:ext cx="814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10010100,19100100,19000100,19010100,19020100,19030100,19040100,19130100 </a:t>
            </a:r>
          </a:p>
          <a:p>
            <a:endParaRPr lang="en-US" dirty="0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DEA3A3E1-1126-DC4E-9299-1180E7D8A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966" y="40383"/>
            <a:ext cx="2431168" cy="1256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F0181-2189-EC4C-ABE7-5F33C8EEF339}"/>
              </a:ext>
            </a:extLst>
          </p:cNvPr>
          <p:cNvSpPr txBox="1"/>
          <p:nvPr/>
        </p:nvSpPr>
        <p:spPr>
          <a:xfrm>
            <a:off x="1919660" y="870988"/>
            <a:ext cx="514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</a:rPr>
              <a:t>Special Needs Students/Teachers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8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Additional Considerations</a:t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Beware of Pilots!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6834" y="1966470"/>
            <a:ext cx="4070960" cy="620178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Where do you start?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95361" y="2354094"/>
            <a:ext cx="748457" cy="957043"/>
            <a:chOff x="6881476" y="4618159"/>
            <a:chExt cx="965200" cy="1775255"/>
          </a:xfrm>
        </p:grpSpPr>
        <p:sp>
          <p:nvSpPr>
            <p:cNvPr id="5" name="TextBox 4"/>
            <p:cNvSpPr txBox="1"/>
            <p:nvPr/>
          </p:nvSpPr>
          <p:spPr>
            <a:xfrm>
              <a:off x="7119714" y="5708326"/>
              <a:ext cx="630252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K-8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476" y="4618159"/>
              <a:ext cx="965200" cy="11938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107762" y="1326584"/>
            <a:ext cx="875596" cy="986544"/>
            <a:chOff x="496083" y="1511331"/>
            <a:chExt cx="825500" cy="14098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83" y="1511331"/>
              <a:ext cx="825500" cy="94779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2352" y="2393365"/>
              <a:ext cx="460762" cy="52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06209" y="2365958"/>
            <a:ext cx="768153" cy="945180"/>
            <a:chOff x="4076700" y="2844800"/>
            <a:chExt cx="990600" cy="1753251"/>
          </a:xfrm>
        </p:grpSpPr>
        <p:sp>
          <p:nvSpPr>
            <p:cNvPr id="11" name="TextBox 10"/>
            <p:cNvSpPr txBox="1"/>
            <p:nvPr/>
          </p:nvSpPr>
          <p:spPr>
            <a:xfrm>
              <a:off x="4349976" y="3912963"/>
              <a:ext cx="630912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5-8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700" y="2844800"/>
              <a:ext cx="990600" cy="11684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47573" y="1326583"/>
            <a:ext cx="2000658" cy="1010768"/>
            <a:chOff x="5962112" y="2371412"/>
            <a:chExt cx="2580022" cy="1874912"/>
          </a:xfrm>
        </p:grpSpPr>
        <p:grpSp>
          <p:nvGrpSpPr>
            <p:cNvPr id="14" name="Group 13"/>
            <p:cNvGrpSpPr/>
            <p:nvPr/>
          </p:nvGrpSpPr>
          <p:grpSpPr>
            <a:xfrm>
              <a:off x="5962112" y="2443447"/>
              <a:ext cx="977900" cy="1802877"/>
              <a:chOff x="2022110" y="1402596"/>
              <a:chExt cx="977900" cy="1802877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2292097" y="2520385"/>
                <a:ext cx="630912" cy="685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1-5</a:t>
                </a:r>
                <a:endParaRPr lang="en-US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2110" y="1402596"/>
                <a:ext cx="977900" cy="1206500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564234" y="2371412"/>
              <a:ext cx="977900" cy="1768143"/>
              <a:chOff x="644150" y="3522162"/>
              <a:chExt cx="977900" cy="176814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926591" y="4605217"/>
                <a:ext cx="630912" cy="685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6-8</a:t>
                </a: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150" y="3522162"/>
                <a:ext cx="977900" cy="1181100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>
              <a:off x="6940012" y="3046697"/>
              <a:ext cx="624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420013" y="2365958"/>
            <a:ext cx="875596" cy="976684"/>
            <a:chOff x="4373039" y="5102426"/>
            <a:chExt cx="1129157" cy="181168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039" y="5102426"/>
              <a:ext cx="1129157" cy="123024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655914" y="6229026"/>
              <a:ext cx="781820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9-12</a:t>
              </a:r>
              <a:endParaRPr lang="en-US" dirty="0"/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549966" y="2520269"/>
            <a:ext cx="4070960" cy="62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Receiving Schools?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421664" y="3410527"/>
            <a:ext cx="875596" cy="986544"/>
            <a:chOff x="496083" y="1511331"/>
            <a:chExt cx="825500" cy="14098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83" y="1511331"/>
              <a:ext cx="825500" cy="94779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72352" y="2393365"/>
              <a:ext cx="460762" cy="52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03423" y="3410527"/>
            <a:ext cx="875596" cy="986544"/>
            <a:chOff x="496083" y="1511331"/>
            <a:chExt cx="825500" cy="14098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83" y="1511331"/>
              <a:ext cx="825500" cy="94779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72352" y="2393365"/>
              <a:ext cx="460762" cy="52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85182" y="3410527"/>
            <a:ext cx="875596" cy="986544"/>
            <a:chOff x="496083" y="1511331"/>
            <a:chExt cx="825500" cy="140983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83" y="1511331"/>
              <a:ext cx="825500" cy="94779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72352" y="2393365"/>
              <a:ext cx="460762" cy="52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766941" y="3410527"/>
            <a:ext cx="875596" cy="986544"/>
            <a:chOff x="496083" y="1511331"/>
            <a:chExt cx="825500" cy="140983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83" y="1511331"/>
              <a:ext cx="825500" cy="94779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72352" y="2393365"/>
              <a:ext cx="460762" cy="52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30397" y="3411873"/>
            <a:ext cx="768153" cy="945180"/>
            <a:chOff x="4076700" y="2844800"/>
            <a:chExt cx="990600" cy="1753251"/>
          </a:xfrm>
        </p:grpSpPr>
        <p:sp>
          <p:nvSpPr>
            <p:cNvPr id="40" name="TextBox 39"/>
            <p:cNvSpPr txBox="1"/>
            <p:nvPr/>
          </p:nvSpPr>
          <p:spPr>
            <a:xfrm>
              <a:off x="4349976" y="3912963"/>
              <a:ext cx="630912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5-8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700" y="2844800"/>
              <a:ext cx="990600" cy="1168400"/>
            </a:xfrm>
            <a:prstGeom prst="rect">
              <a:avLst/>
            </a:prstGeom>
          </p:spPr>
        </p:pic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563220" y="4260838"/>
            <a:ext cx="6382948" cy="62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Retention and Honor Roll Policies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576474" y="3058029"/>
            <a:ext cx="6382948" cy="62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Prerequisites?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829601" y="5341070"/>
            <a:ext cx="768153" cy="945180"/>
            <a:chOff x="4076700" y="2844800"/>
            <a:chExt cx="990600" cy="1753251"/>
          </a:xfrm>
        </p:grpSpPr>
        <p:sp>
          <p:nvSpPr>
            <p:cNvPr id="45" name="TextBox 44"/>
            <p:cNvSpPr txBox="1"/>
            <p:nvPr/>
          </p:nvSpPr>
          <p:spPr>
            <a:xfrm>
              <a:off x="4349976" y="3912963"/>
              <a:ext cx="630912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5-8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700" y="2844800"/>
              <a:ext cx="990600" cy="116840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572413" y="5301314"/>
            <a:ext cx="875596" cy="976684"/>
            <a:chOff x="4373039" y="5102426"/>
            <a:chExt cx="1129157" cy="1811688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039" y="5102426"/>
              <a:ext cx="1129157" cy="123024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655914" y="6229026"/>
              <a:ext cx="781820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9-12</a:t>
              </a:r>
              <a:endParaRPr lang="en-US" dirty="0"/>
            </a:p>
          </p:txBody>
        </p:sp>
      </p:grpSp>
      <p:pic>
        <p:nvPicPr>
          <p:cNvPr id="50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8292" y="391974"/>
            <a:ext cx="1808921" cy="934609"/>
          </a:xfrm>
          <a:prstGeom prst="rect">
            <a:avLst/>
          </a:prstGeom>
        </p:spPr>
      </p:pic>
      <p:pic>
        <p:nvPicPr>
          <p:cNvPr id="51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575548" y="280963"/>
            <a:ext cx="1878738" cy="934609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6340EC4-E578-7646-8766-2C09ECBCE9F6}"/>
              </a:ext>
            </a:extLst>
          </p:cNvPr>
          <p:cNvSpPr txBox="1">
            <a:spLocks/>
          </p:cNvSpPr>
          <p:nvPr/>
        </p:nvSpPr>
        <p:spPr>
          <a:xfrm>
            <a:off x="571242" y="4798245"/>
            <a:ext cx="5318279" cy="1203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STRONG CURRICULUM LEADERSHIP IS A MUST! </a:t>
            </a:r>
          </a:p>
        </p:txBody>
      </p:sp>
    </p:spTree>
    <p:extLst>
      <p:ext uri="{BB962C8B-B14F-4D97-AF65-F5344CB8AC3E}">
        <p14:creationId xmlns:p14="http://schemas.microsoft.com/office/powerpoint/2010/main" val="270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/>
      <p:bldP spid="42" grpId="0"/>
      <p:bldP spid="43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621280" y="1158240"/>
            <a:ext cx="62179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  <a:defRPr/>
            </a:pPr>
            <a:br>
              <a:rPr lang="en-US" sz="2400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CEO - DERO Technical Services (2007)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Marketing/- ParkBench Software Trainer (2007)</a:t>
            </a:r>
            <a:b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Evangelist/Process Lead- Level Data (2010)</a:t>
            </a:r>
          </a:p>
          <a:p>
            <a:pPr defTabSz="457200" eaLnBrk="0" hangingPunct="0">
              <a:lnSpc>
                <a:spcPct val="150000"/>
              </a:lnSpc>
              <a:defRPr/>
            </a:pP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PSISJS Partner </a:t>
            </a:r>
            <a:r>
              <a:rPr lang="mr-IN" sz="2400" b="1" dirty="0">
                <a:latin typeface="+mj-lt"/>
                <a:ea typeface="ＭＳ Ｐゴシック" charset="-128"/>
                <a:cs typeface="ＭＳ Ｐゴシック" charset="-128"/>
              </a:rPr>
              <a:t>–</a:t>
            </a: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 Standards/Trainer (2013)</a:t>
            </a:r>
            <a:b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Alpha/Beta Team for PS and PTP</a:t>
            </a:r>
          </a:p>
          <a:p>
            <a:pPr defTabSz="457200" eaLnBrk="0" hangingPunct="0">
              <a:defRPr/>
            </a:pPr>
            <a:endParaRPr lang="en-US" sz="2400" b="1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65" y="5546542"/>
            <a:ext cx="3563205" cy="131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506413" y="3977640"/>
            <a:ext cx="2008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latin typeface="Chalkboard" charset="0"/>
                <a:cs typeface="Chalkboard" charset="0"/>
              </a:rPr>
              <a:t>Bob Cornacchioli</a:t>
            </a:r>
            <a:endParaRPr lang="en-US"/>
          </a:p>
        </p:txBody>
      </p:sp>
      <p:pic>
        <p:nvPicPr>
          <p:cNvPr id="3" name="Picture 2" descr="PTP CERTIF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84" y="3259466"/>
            <a:ext cx="2857500" cy="69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9920"/>
            <a:ext cx="2057400" cy="325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9" y="5124609"/>
            <a:ext cx="1778849" cy="1733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24" y="5199009"/>
            <a:ext cx="2283319" cy="1685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1280" y="4114800"/>
            <a:ext cx="6186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Director of Technology and Media Services  	</a:t>
            </a:r>
          </a:p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	Shrewsbury Public Schools (16 yrs.)</a:t>
            </a:r>
          </a:p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	PowerSchool Administrator (6 yrs.)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6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SAD FACE.tif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93" r="-60193"/>
          <a:stretch>
            <a:fillRect/>
          </a:stretch>
        </p:blipFill>
        <p:spPr>
          <a:xfrm>
            <a:off x="-1473200" y="2890838"/>
            <a:ext cx="6985000" cy="3841480"/>
          </a:xfrm>
        </p:spPr>
      </p:pic>
      <p:sp>
        <p:nvSpPr>
          <p:cNvPr id="14" name="Oval Callout 13"/>
          <p:cNvSpPr/>
          <p:nvPr/>
        </p:nvSpPr>
        <p:spPr>
          <a:xfrm rot="2119335">
            <a:off x="3452682" y="199657"/>
            <a:ext cx="5207000" cy="5105986"/>
          </a:xfrm>
          <a:prstGeom prst="wedgeEllipse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685079" y="338435"/>
            <a:ext cx="4771058" cy="48628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</a:t>
            </a:r>
          </a:p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YOU MEAN IF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CHANGE STANDARDS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DURING THE YEAR I CAN’T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RE-USE </a:t>
            </a:r>
          </a:p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UNIQUE IDENTIFIERS!!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I HAVE TO CHANGE </a:t>
            </a:r>
          </a:p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 MY REPORT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CARDS?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800" y="190500"/>
            <a:ext cx="429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What does FINAL version mean?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800" y="838200"/>
            <a:ext cx="3161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Make sure FINAL really means FINAL </a:t>
            </a:r>
          </a:p>
          <a:p>
            <a:pPr algn="ctr"/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No More Changes for 1 year!!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0701" y="5384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Send and Save email </a:t>
            </a:r>
            <a:r>
              <a:rPr lang="en-US" dirty="0"/>
              <a:t>to curriculum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r>
              <a:rPr lang="en-US" dirty="0"/>
              <a:t>“Are you planning any changes to the standards?”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9460" y="5855530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</a:t>
            </a:r>
          </a:p>
        </p:txBody>
      </p:sp>
      <p:sp>
        <p:nvSpPr>
          <p:cNvPr id="16" name="Oval Callout 15"/>
          <p:cNvSpPr/>
          <p:nvPr/>
        </p:nvSpPr>
        <p:spPr>
          <a:xfrm rot="2119335">
            <a:off x="3452682" y="199657"/>
            <a:ext cx="5207000" cy="5105986"/>
          </a:xfrm>
          <a:prstGeom prst="wedgeEllipse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55164" y="1272209"/>
            <a:ext cx="40551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When do you import the standards or </a:t>
            </a:r>
            <a:r>
              <a:rPr lang="en-US" sz="4400" b="1" i="1"/>
              <a:t>new standards?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9187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6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31" r="-15831"/>
          <a:stretch>
            <a:fillRect/>
          </a:stretch>
        </p:blipFill>
        <p:spPr>
          <a:xfrm>
            <a:off x="-1461858" y="127000"/>
            <a:ext cx="12077391" cy="6642100"/>
          </a:xfrm>
        </p:spPr>
      </p:pic>
      <p:grpSp>
        <p:nvGrpSpPr>
          <p:cNvPr id="14" name="Group 13"/>
          <p:cNvGrpSpPr/>
          <p:nvPr/>
        </p:nvGrpSpPr>
        <p:grpSpPr>
          <a:xfrm>
            <a:off x="7099300" y="1689100"/>
            <a:ext cx="462186" cy="5067876"/>
            <a:chOff x="7099300" y="1689100"/>
            <a:chExt cx="462186" cy="5067876"/>
          </a:xfrm>
        </p:grpSpPr>
        <p:sp>
          <p:nvSpPr>
            <p:cNvPr id="6" name="TextBox 5"/>
            <p:cNvSpPr txBox="1"/>
            <p:nvPr/>
          </p:nvSpPr>
          <p:spPr>
            <a:xfrm>
              <a:off x="7099300" y="16891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99300" y="2425700"/>
              <a:ext cx="45256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99300" y="28067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99300" y="31877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99300" y="35687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24700" y="5054600"/>
              <a:ext cx="37862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99300" y="57785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99300" y="61722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0"/>
            <a:ext cx="9232900" cy="6871276"/>
            <a:chOff x="0" y="0"/>
            <a:chExt cx="9232900" cy="6871276"/>
          </a:xfrm>
        </p:grpSpPr>
        <p:sp>
          <p:nvSpPr>
            <p:cNvPr id="15" name="Rectangle 14"/>
            <p:cNvSpPr/>
            <p:nvPr/>
          </p:nvSpPr>
          <p:spPr>
            <a:xfrm>
              <a:off x="0" y="1422400"/>
              <a:ext cx="6946900" cy="5435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96200" y="1435676"/>
              <a:ext cx="1447800" cy="5435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0"/>
              <a:ext cx="9232900" cy="1422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9144000" cy="6871276"/>
            <a:chOff x="0" y="0"/>
            <a:chExt cx="9144000" cy="6871276"/>
          </a:xfrm>
        </p:grpSpPr>
        <p:sp>
          <p:nvSpPr>
            <p:cNvPr id="20" name="Rectangle 19"/>
            <p:cNvSpPr/>
            <p:nvPr/>
          </p:nvSpPr>
          <p:spPr>
            <a:xfrm>
              <a:off x="0" y="0"/>
              <a:ext cx="9144000" cy="2552700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2946976"/>
              <a:ext cx="9144000" cy="3924300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1500" y="3772476"/>
            <a:ext cx="830448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Wisconsin Parent...</a:t>
            </a:r>
          </a:p>
          <a:p>
            <a:r>
              <a:rPr lang="en-US" sz="3200" b="1" i="1" dirty="0"/>
              <a:t>“Now that I know what standard my daughter is struggling with, I hope I can understand what the standard means?”</a:t>
            </a:r>
          </a:p>
        </p:txBody>
      </p:sp>
    </p:spTree>
    <p:extLst>
      <p:ext uri="{BB962C8B-B14F-4D97-AF65-F5344CB8AC3E}">
        <p14:creationId xmlns:p14="http://schemas.microsoft.com/office/powerpoint/2010/main" val="29310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3976" y="-3354"/>
            <a:ext cx="8411766" cy="75887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Standard Import Template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4" y="1013327"/>
            <a:ext cx="4025900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29" y="1009986"/>
            <a:ext cx="1638300" cy="306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51" y="1009985"/>
            <a:ext cx="1092200" cy="307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24" y="1009985"/>
            <a:ext cx="1143000" cy="307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83" y="1022685"/>
            <a:ext cx="1665707" cy="3092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04" y="1025818"/>
            <a:ext cx="833218" cy="3052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781" y="4361860"/>
            <a:ext cx="87997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When do you import the standards?</a:t>
            </a:r>
          </a:p>
          <a:p>
            <a:r>
              <a:rPr lang="en-US" sz="4400" b="1" i="1" dirty="0">
                <a:solidFill>
                  <a:srgbClr val="FF0000"/>
                </a:solidFill>
              </a:rPr>
              <a:t>Samples can be found on my website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http://</a:t>
            </a:r>
            <a:r>
              <a:rPr lang="en-US" sz="2400" b="1" i="1" dirty="0" err="1">
                <a:solidFill>
                  <a:srgbClr val="FF0000"/>
                </a:solidFill>
              </a:rPr>
              <a:t>www.derotechnical.com</a:t>
            </a:r>
            <a:r>
              <a:rPr lang="en-US" sz="2400" b="1" i="1" dirty="0">
                <a:solidFill>
                  <a:srgbClr val="FF0000"/>
                </a:solidFill>
              </a:rPr>
              <a:t>/STANDARDS/</a:t>
            </a:r>
            <a:r>
              <a:rPr lang="en-US" sz="2400" b="1" i="1" dirty="0" err="1">
                <a:solidFill>
                  <a:srgbClr val="FF0000"/>
                </a:solidFill>
              </a:rPr>
              <a:t>CharacterCount.html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1915"/>
            <a:ext cx="8229600" cy="1143000"/>
          </a:xfrm>
        </p:spPr>
        <p:txBody>
          <a:bodyPr/>
          <a:lstStyle/>
          <a:p>
            <a:r>
              <a:rPr lang="en-US" dirty="0"/>
              <a:t>Character Count for Standards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63178"/>
            <a:ext cx="8229600" cy="2877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http://</a:t>
            </a:r>
            <a:r>
              <a:rPr lang="en-US" sz="2000" dirty="0" err="1"/>
              <a:t>www.derotechnical.com</a:t>
            </a:r>
            <a:r>
              <a:rPr lang="en-US" sz="2000" dirty="0"/>
              <a:t>/STANDARDS/</a:t>
            </a:r>
            <a:r>
              <a:rPr lang="en-US" sz="2000" dirty="0" err="1"/>
              <a:t>CharacterCount.html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-2196353" y="1822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130"/>
            <a:ext cx="8928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2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3976" y="-3354"/>
            <a:ext cx="8411766" cy="75887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Standard Import Template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4" y="1013327"/>
            <a:ext cx="4025900" cy="308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" y="1013327"/>
            <a:ext cx="1701800" cy="308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33" y="993943"/>
            <a:ext cx="4508500" cy="307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009985"/>
            <a:ext cx="2933700" cy="307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304" y="4315330"/>
            <a:ext cx="98680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If your district wanted to roll-up child standards scores to </a:t>
            </a:r>
          </a:p>
          <a:p>
            <a:r>
              <a:rPr lang="en-US" sz="2800" b="1" dirty="0"/>
              <a:t>auto-calculate the parent standards scores many columns</a:t>
            </a:r>
          </a:p>
          <a:p>
            <a:r>
              <a:rPr lang="en-US" sz="2800" b="1" dirty="0"/>
              <a:t>would have to change.   </a:t>
            </a:r>
            <a:r>
              <a:rPr lang="en-US" sz="2800" b="1" i="1" dirty="0">
                <a:solidFill>
                  <a:srgbClr val="0070C0"/>
                </a:solidFill>
              </a:rPr>
              <a:t>50% of teachers report that they </a:t>
            </a:r>
          </a:p>
          <a:p>
            <a:r>
              <a:rPr lang="en-US" sz="2800" b="1" i="1" dirty="0">
                <a:solidFill>
                  <a:srgbClr val="0070C0"/>
                </a:solidFill>
              </a:rPr>
              <a:t>over-write the calculated grades. </a:t>
            </a:r>
          </a:p>
          <a:p>
            <a:r>
              <a:rPr lang="en-US" sz="2400" b="1" dirty="0"/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9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28815" y="23033"/>
            <a:ext cx="7917397" cy="449435"/>
            <a:chOff x="628815" y="150033"/>
            <a:chExt cx="7917397" cy="449435"/>
          </a:xfrm>
        </p:grpSpPr>
        <p:sp>
          <p:nvSpPr>
            <p:cNvPr id="7" name="Rectangle 6"/>
            <p:cNvSpPr/>
            <p:nvPr/>
          </p:nvSpPr>
          <p:spPr>
            <a:xfrm>
              <a:off x="965200" y="150033"/>
              <a:ext cx="7188200" cy="44943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628815" y="175434"/>
              <a:ext cx="7917397" cy="4004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i="1" dirty="0" err="1"/>
                <a:t>ListParentIdentifier</a:t>
              </a:r>
              <a:r>
                <a:rPr lang="en-US" sz="3200" b="1" i="1" dirty="0"/>
                <a:t> - Rollup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0082" y="492357"/>
            <a:ext cx="839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</a:rPr>
              <a:t>ListParentIdentifier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/>
              <a:t>– places “child” standards under their parents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50" y="1207523"/>
            <a:ext cx="2290654" cy="2549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6" y="1144514"/>
            <a:ext cx="3749018" cy="1618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676083"/>
            <a:ext cx="3864428" cy="235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C00229-C323-F447-9B2A-F55CE40FD37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64" y="4159712"/>
            <a:ext cx="4445635" cy="14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05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5200" y="50801"/>
            <a:ext cx="7188200" cy="53009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815" y="111934"/>
            <a:ext cx="7917397" cy="400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/>
              <a:t>Display Position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28"/>
            <a:ext cx="3848100" cy="233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695700"/>
            <a:ext cx="9093200" cy="2362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52900" y="1282700"/>
            <a:ext cx="48504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CCMA.4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CCMA.4.1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CCMA.4.4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DO NOT SHOW IN THE GRADEBOOK!</a:t>
            </a:r>
          </a:p>
          <a:p>
            <a:pPr algn="ctr"/>
            <a:endParaRPr lang="en-US" dirty="0"/>
          </a:p>
          <a:p>
            <a:pPr algn="ctr"/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653788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2" y="775252"/>
            <a:ext cx="7798158" cy="4496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-6826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to show in the PTP?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87452" y="1252881"/>
            <a:ext cx="1026667" cy="3972534"/>
            <a:chOff x="5587452" y="2882900"/>
            <a:chExt cx="1026667" cy="2813120"/>
          </a:xfrm>
        </p:grpSpPr>
        <p:sp>
          <p:nvSpPr>
            <p:cNvPr id="7" name="TextBox 6"/>
            <p:cNvSpPr txBox="1"/>
            <p:nvPr/>
          </p:nvSpPr>
          <p:spPr>
            <a:xfrm>
              <a:off x="5600700" y="2882900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CELA.4.2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0700" y="3265587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CELA.4.3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00700" y="3620118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CELA.4.4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00700" y="4002809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CELA.4.5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0700" y="430103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CELA.4.6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00700" y="4683725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CELA.4.7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94076" y="5059102"/>
              <a:ext cx="1013419" cy="26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CELA.4.8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7452" y="5434480"/>
              <a:ext cx="1013419" cy="26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CELA.4.9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616164"/>
            <a:ext cx="7239000" cy="6350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868557" y="2034781"/>
            <a:ext cx="3718895" cy="372991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003277" y="3516270"/>
            <a:ext cx="2577552" cy="224842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470400" y="4068706"/>
            <a:ext cx="1123678" cy="169599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587452" y="4621142"/>
            <a:ext cx="19873" cy="131252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61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CBB74A2-D9BF-DE43-9774-BCA84D2BEC64}"/>
              </a:ext>
            </a:extLst>
          </p:cNvPr>
          <p:cNvSpPr txBox="1">
            <a:spLocks/>
          </p:cNvSpPr>
          <p:nvPr/>
        </p:nvSpPr>
        <p:spPr>
          <a:xfrm>
            <a:off x="372533" y="-221974"/>
            <a:ext cx="863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Need Spanish or “one” other language too?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F58AE9-FC98-5746-A9E4-9D068A51A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055"/>
            <a:ext cx="9144000" cy="18921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03C3FB-FC01-514E-92EB-FEDE57A5DAA4}"/>
              </a:ext>
            </a:extLst>
          </p:cNvPr>
          <p:cNvSpPr txBox="1"/>
          <p:nvPr/>
        </p:nvSpPr>
        <p:spPr>
          <a:xfrm>
            <a:off x="0" y="25061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If aren’t using the description field for anything – longer full standard name/identifier – you could use that field for Spanish description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379567-9442-8B4B-B5D9-F658A926D632}"/>
              </a:ext>
            </a:extLst>
          </p:cNvPr>
          <p:cNvGrpSpPr/>
          <p:nvPr/>
        </p:nvGrpSpPr>
        <p:grpSpPr>
          <a:xfrm>
            <a:off x="541867" y="3389049"/>
            <a:ext cx="3797300" cy="3066383"/>
            <a:chOff x="740833" y="3337132"/>
            <a:chExt cx="3797300" cy="306638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1202A3-2D2B-4749-A174-A03D56E16613}"/>
                </a:ext>
              </a:extLst>
            </p:cNvPr>
            <p:cNvGrpSpPr/>
            <p:nvPr/>
          </p:nvGrpSpPr>
          <p:grpSpPr>
            <a:xfrm>
              <a:off x="740833" y="3337132"/>
              <a:ext cx="3746500" cy="2766209"/>
              <a:chOff x="740833" y="3337132"/>
              <a:chExt cx="3746500" cy="276620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D0088CD-FDF0-4542-AB82-55E75E178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833" y="3741141"/>
                <a:ext cx="3746500" cy="23622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43D4F8-BB53-4B43-A950-A66150B693EF}"/>
                  </a:ext>
                </a:extLst>
              </p:cNvPr>
              <p:cNvSpPr txBox="1"/>
              <p:nvPr/>
            </p:nvSpPr>
            <p:spPr>
              <a:xfrm>
                <a:off x="1354667" y="3337132"/>
                <a:ext cx="2522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Standard Name = English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367F534-0D12-0A41-8959-DC1D9C47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833" y="3711115"/>
              <a:ext cx="3797300" cy="26924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D7E815-4375-1F4B-A039-BE60590B9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173" y="3758381"/>
            <a:ext cx="3975014" cy="24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CBB74A2-D9BF-DE43-9774-BCA84D2BEC64}"/>
              </a:ext>
            </a:extLst>
          </p:cNvPr>
          <p:cNvSpPr txBox="1">
            <a:spLocks/>
          </p:cNvSpPr>
          <p:nvPr/>
        </p:nvSpPr>
        <p:spPr>
          <a:xfrm>
            <a:off x="0" y="-22197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Need Spanish or “one” other language too?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F58AE9-FC98-5746-A9E4-9D068A51A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055"/>
            <a:ext cx="9144000" cy="18921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22D665-CC0D-5B4C-A09C-923E1992F084}"/>
              </a:ext>
            </a:extLst>
          </p:cNvPr>
          <p:cNvGrpSpPr/>
          <p:nvPr/>
        </p:nvGrpSpPr>
        <p:grpSpPr>
          <a:xfrm>
            <a:off x="4934525" y="2692400"/>
            <a:ext cx="3797300" cy="3061732"/>
            <a:chOff x="4934525" y="2692400"/>
            <a:chExt cx="3797300" cy="3061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1627A2-84DA-2346-AE95-D87878C45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4525" y="3061732"/>
              <a:ext cx="3797300" cy="2692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BC1E06-66A0-C245-85F4-231FF688691A}"/>
                </a:ext>
              </a:extLst>
            </p:cNvPr>
            <p:cNvSpPr txBox="1"/>
            <p:nvPr/>
          </p:nvSpPr>
          <p:spPr>
            <a:xfrm>
              <a:off x="5283200" y="2692400"/>
              <a:ext cx="3099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Standard Description = Spanish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8E9B15-4B63-1448-926F-8AACA26DBC90}"/>
              </a:ext>
            </a:extLst>
          </p:cNvPr>
          <p:cNvGrpSpPr/>
          <p:nvPr/>
        </p:nvGrpSpPr>
        <p:grpSpPr>
          <a:xfrm>
            <a:off x="67735" y="2692400"/>
            <a:ext cx="4580165" cy="4165600"/>
            <a:chOff x="67735" y="2692400"/>
            <a:chExt cx="4580165" cy="4165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7B564F-4668-1942-A1E8-71845CABF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334" y="2940717"/>
              <a:ext cx="3268133" cy="39172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2BB2C2-D84A-6346-871F-CE65FD7081D7}"/>
                </a:ext>
              </a:extLst>
            </p:cNvPr>
            <p:cNvSpPr txBox="1"/>
            <p:nvPr/>
          </p:nvSpPr>
          <p:spPr>
            <a:xfrm>
              <a:off x="67735" y="2692400"/>
              <a:ext cx="4580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Standard Name + Standard Description = BOTH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432DF5-B0AA-CA45-85A9-FDF162D1D8E9}"/>
              </a:ext>
            </a:extLst>
          </p:cNvPr>
          <p:cNvGrpSpPr/>
          <p:nvPr/>
        </p:nvGrpSpPr>
        <p:grpSpPr>
          <a:xfrm>
            <a:off x="4368800" y="5757337"/>
            <a:ext cx="3450047" cy="1056615"/>
            <a:chOff x="4368800" y="5757337"/>
            <a:chExt cx="3450047" cy="10566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EA3FA8-84DE-F445-B452-5EAD9D23788F}"/>
                </a:ext>
              </a:extLst>
            </p:cNvPr>
            <p:cNvSpPr txBox="1"/>
            <p:nvPr/>
          </p:nvSpPr>
          <p:spPr>
            <a:xfrm>
              <a:off x="4368800" y="5757337"/>
              <a:ext cx="3450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 Bench Visual PST – VERSION 3</a:t>
              </a: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E4D963C5-9DF9-5845-96F7-403641FB3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800" y="6186945"/>
              <a:ext cx="1703568" cy="62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039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63" y="95626"/>
            <a:ext cx="8229600" cy="114300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Who are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2238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3600" dirty="0"/>
              <a:t>Traditional or Standards Grades?</a:t>
            </a:r>
          </a:p>
          <a:p>
            <a:pPr lvl="1">
              <a:defRPr/>
            </a:pPr>
            <a:r>
              <a:rPr lang="en-US" sz="3600" dirty="0"/>
              <a:t>Teachers have graded</a:t>
            </a:r>
          </a:p>
          <a:p>
            <a:pPr lvl="1">
              <a:defRPr/>
            </a:pPr>
            <a:r>
              <a:rPr lang="en-US" sz="3600" dirty="0"/>
              <a:t>Teachers will be grading</a:t>
            </a:r>
          </a:p>
          <a:p>
            <a:pPr lvl="1">
              <a:defRPr/>
            </a:pPr>
            <a:r>
              <a:rPr lang="en-US" sz="3600" dirty="0"/>
              <a:t> Selection Process?</a:t>
            </a:r>
          </a:p>
          <a:p>
            <a:pPr lvl="1">
              <a:defRPr/>
            </a:pPr>
            <a:r>
              <a:rPr lang="en-US" sz="3600" dirty="0"/>
              <a:t> Special Needs/GIFTED/ELL Students</a:t>
            </a:r>
          </a:p>
          <a:p>
            <a:pPr lvl="1">
              <a:defRPr/>
            </a:pPr>
            <a:r>
              <a:rPr lang="en-US" sz="3600" dirty="0"/>
              <a:t> Modified Curriculum</a:t>
            </a:r>
          </a:p>
          <a:p>
            <a:pPr lvl="1">
              <a:defRPr/>
            </a:pPr>
            <a:r>
              <a:rPr lang="en-US" sz="3600" dirty="0"/>
              <a:t>Gradebook </a:t>
            </a:r>
            <a:r>
              <a:rPr lang="en-US" sz="3600" b="1" dirty="0">
                <a:solidFill>
                  <a:srgbClr val="FF0000"/>
                </a:solidFill>
              </a:rPr>
              <a:t>PowerTeacherPro</a:t>
            </a:r>
          </a:p>
          <a:p>
            <a:pPr lvl="1">
              <a:defRPr/>
            </a:pPr>
            <a:r>
              <a:rPr lang="en-US" sz="4000" b="1" dirty="0"/>
              <a:t>Start Date- This year?</a:t>
            </a:r>
          </a:p>
          <a:p>
            <a:pPr lvl="1">
              <a:defRPr/>
            </a:pPr>
            <a:r>
              <a:rPr lang="en-US" sz="3600" dirty="0"/>
              <a:t>Hybrid Anyone ( Traditional and Standards) </a:t>
            </a:r>
          </a:p>
          <a:p>
            <a:pPr>
              <a:defRPr/>
            </a:pPr>
            <a:r>
              <a:rPr lang="en-US" sz="4800" b="1" dirty="0"/>
              <a:t>Going/Gone to PS19</a:t>
            </a:r>
          </a:p>
          <a:p>
            <a:pPr marL="0" indent="0">
              <a:buFont typeface="Arial" charset="0"/>
              <a:buNone/>
              <a:defRPr/>
            </a:pPr>
            <a:endParaRPr lang="en-US" sz="4800" b="1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 descr="Screen Shot 2015-07-15 at 7.54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56" y="6060137"/>
            <a:ext cx="708212" cy="8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0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7666-F17D-6A4E-A7DB-1B2AA00B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95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Max Character Count ONLY works if…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104C9-8891-0D47-A0FE-AE81C6658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4239"/>
            <a:ext cx="7551683" cy="1863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8512E-1DF0-8840-A168-F12935FBF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08" y="1310806"/>
            <a:ext cx="3586874" cy="3488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8885B7-B01F-B042-A872-AAF38C77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326"/>
            <a:ext cx="9144000" cy="472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7C464-D872-F142-8235-316388EF6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67" y="1310806"/>
            <a:ext cx="3586874" cy="34893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CAABA76-223C-A24D-8D09-EF89C612EBB9}"/>
                  </a:ext>
                </a:extLst>
              </p14:cNvPr>
              <p14:cNvContentPartPr/>
              <p14:nvPr/>
            </p14:nvContentPartPr>
            <p14:xfrm>
              <a:off x="3268775" y="4820599"/>
              <a:ext cx="3519720" cy="1884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CAABA76-223C-A24D-8D09-EF89C612EB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33135" y="4748599"/>
                <a:ext cx="3591360" cy="20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D39A8C3-E551-D942-9376-DFAA60AF490E}"/>
                  </a:ext>
                </a:extLst>
              </p14:cNvPr>
              <p14:cNvContentPartPr/>
              <p14:nvPr/>
            </p14:nvContentPartPr>
            <p14:xfrm>
              <a:off x="1887815" y="4606399"/>
              <a:ext cx="4767840" cy="2152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D39A8C3-E551-D942-9376-DFAA60AF49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2175" y="4534399"/>
                <a:ext cx="4839480" cy="22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6195DA5-4D90-0746-B3F7-2787C0BB49D8}"/>
                  </a:ext>
                </a:extLst>
              </p14:cNvPr>
              <p14:cNvContentPartPr/>
              <p14:nvPr/>
            </p14:nvContentPartPr>
            <p14:xfrm>
              <a:off x="7490083" y="632751"/>
              <a:ext cx="1608120" cy="82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6195DA5-4D90-0746-B3F7-2787C0BB49D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54443" y="560751"/>
                <a:ext cx="1679760" cy="96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83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latin typeface="Calibri" charset="0"/>
              </a:rPr>
              <a:t>Additional Thoughts on Comments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5131" y="2634120"/>
            <a:ext cx="7297271" cy="727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How do you set the correct length?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8121" y="5431077"/>
            <a:ext cx="7297271" cy="859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</a:rPr>
              <a:t>When you create an entry box on your report card use the same sized box for all grades all subjects. 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Content specific </a:t>
            </a:r>
            <a:r>
              <a:rPr lang="en-US" sz="2400" dirty="0">
                <a:solidFill>
                  <a:srgbClr val="FF0000"/>
                </a:solidFill>
              </a:rPr>
              <a:t>comments are NORMALLY shorter than a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summative narrative </a:t>
            </a:r>
          </a:p>
        </p:txBody>
      </p:sp>
      <p:pic>
        <p:nvPicPr>
          <p:cNvPr id="7" name="Picture 6" descr="Screen Shot 2014-11-11 at 6.10.07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1" y="3359195"/>
            <a:ext cx="1958788" cy="1903088"/>
          </a:xfrm>
          <a:prstGeom prst="rect">
            <a:avLst/>
          </a:prstGeom>
        </p:spPr>
      </p:pic>
      <p:pic>
        <p:nvPicPr>
          <p:cNvPr id="8" name="Picture 7" descr="Screen Shot 2014-11-11 at 6.10.16 AM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85" y="3389078"/>
            <a:ext cx="1965960" cy="1911095"/>
          </a:xfrm>
          <a:prstGeom prst="rect">
            <a:avLst/>
          </a:prstGeom>
        </p:spPr>
      </p:pic>
      <p:pic>
        <p:nvPicPr>
          <p:cNvPr id="9" name="Picture 8" descr="Screen Shot 2014-11-11 at 6.11.20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12" y="2719295"/>
            <a:ext cx="2278526" cy="280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595578">
            <a:off x="716683" y="1975878"/>
            <a:ext cx="7161381" cy="2308324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Create a standard called </a:t>
            </a:r>
          </a:p>
          <a:p>
            <a:pPr algn="ctr"/>
            <a:r>
              <a:rPr lang="en-US" sz="3600" b="1" dirty="0"/>
              <a:t>Teacher Comment associate to HR or</a:t>
            </a:r>
          </a:p>
          <a:p>
            <a:pPr algn="ctr"/>
            <a:r>
              <a:rPr lang="en-US" sz="3600" b="1" dirty="0"/>
              <a:t>Subject Comment to Subject</a:t>
            </a:r>
          </a:p>
        </p:txBody>
      </p:sp>
    </p:spTree>
    <p:extLst>
      <p:ext uri="{BB962C8B-B14F-4D97-AF65-F5344CB8AC3E}">
        <p14:creationId xmlns:p14="http://schemas.microsoft.com/office/powerpoint/2010/main" val="280072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98360"/>
            <a:ext cx="8229600" cy="13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/>
              <a:t>Importing via </a:t>
            </a:r>
            <a:br>
              <a:rPr lang="en-US" sz="4000" b="1" i="1" dirty="0"/>
            </a:br>
            <a:r>
              <a:rPr lang="en-US" sz="4000" b="1" i="1" dirty="0"/>
              <a:t>Data Import Manager</a:t>
            </a:r>
          </a:p>
        </p:txBody>
      </p:sp>
      <p:pic>
        <p:nvPicPr>
          <p:cNvPr id="6" name="Picture 5" descr="Screen Shot 2015-07-15 at 7.54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360"/>
            <a:ext cx="1104900" cy="1334219"/>
          </a:xfrm>
          <a:prstGeom prst="rect">
            <a:avLst/>
          </a:prstGeom>
        </p:spPr>
      </p:pic>
      <p:pic>
        <p:nvPicPr>
          <p:cNvPr id="4" name="Picture 3" descr="DIM.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15304"/>
            <a:ext cx="8813800" cy="1917700"/>
          </a:xfrm>
          <a:prstGeom prst="rect">
            <a:avLst/>
          </a:prstGeom>
        </p:spPr>
      </p:pic>
      <p:pic>
        <p:nvPicPr>
          <p:cNvPr id="7" name="Picture 6" descr="DIM.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057"/>
            <a:ext cx="9144000" cy="41679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374" y="5646672"/>
            <a:ext cx="61141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all the fields – JUST EASIER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ID must be used when re-importing**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6484" y="4635500"/>
            <a:ext cx="2560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Original spreadsheet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Can’t be re-imported as you will ID and Longitudinal ID </a:t>
            </a:r>
          </a:p>
        </p:txBody>
      </p:sp>
    </p:spTree>
    <p:extLst>
      <p:ext uri="{BB962C8B-B14F-4D97-AF65-F5344CB8AC3E}">
        <p14:creationId xmlns:p14="http://schemas.microsoft.com/office/powerpoint/2010/main" val="422547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98360"/>
            <a:ext cx="8229600" cy="13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/>
              <a:t>RE-IMPORTING ISSUES</a:t>
            </a:r>
          </a:p>
        </p:txBody>
      </p:sp>
      <p:pic>
        <p:nvPicPr>
          <p:cNvPr id="6" name="Picture 5" descr="Screen Shot 2015-07-15 at 7.54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360"/>
            <a:ext cx="1104900" cy="1334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8485D-26B3-404C-9B8B-DE32DA7AC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06" y="2696890"/>
            <a:ext cx="7443537" cy="27046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0B71E5-7BAD-9443-B656-9E56DF9449BD}"/>
              </a:ext>
            </a:extLst>
          </p:cNvPr>
          <p:cNvSpPr txBox="1"/>
          <p:nvPr/>
        </p:nvSpPr>
        <p:spPr>
          <a:xfrm>
            <a:off x="136360" y="1432579"/>
            <a:ext cx="914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process of importing standards CREATES TWO FIELDS IN </a:t>
            </a:r>
            <a:r>
              <a:rPr lang="en-US" sz="2400" b="1" dirty="0">
                <a:highlight>
                  <a:srgbClr val="FFFF00"/>
                </a:highlight>
              </a:rPr>
              <a:t>YELLOW</a:t>
            </a:r>
            <a:r>
              <a:rPr lang="en-US" sz="24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67FF9-8485-A84B-841D-D56B27C8B83F}"/>
              </a:ext>
            </a:extLst>
          </p:cNvPr>
          <p:cNvSpPr txBox="1"/>
          <p:nvPr/>
        </p:nvSpPr>
        <p:spPr>
          <a:xfrm>
            <a:off x="128340" y="1777483"/>
            <a:ext cx="8220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IF CHANGES – export standards including ID and </a:t>
            </a:r>
            <a:r>
              <a:rPr lang="en-US" sz="2400" b="1" dirty="0" err="1"/>
              <a:t>LongitudinalID</a:t>
            </a:r>
            <a:endParaRPr lang="en-US" sz="2400" b="1" dirty="0"/>
          </a:p>
          <a:p>
            <a:r>
              <a:rPr lang="en-US" sz="2400" b="1" dirty="0"/>
              <a:t>Sort – change and re-import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4D904A-3B79-654F-A510-5916BC3F5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23915"/>
            <a:ext cx="9144000" cy="13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15784" y="-11368"/>
            <a:ext cx="8229600" cy="13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/>
              <a:t>Standards have to be managed </a:t>
            </a:r>
          </a:p>
          <a:p>
            <a:r>
              <a:rPr lang="en-US" sz="4000" b="1" i="1" dirty="0"/>
              <a:t>YEAR TO YEAR/</a:t>
            </a:r>
            <a:r>
              <a:rPr lang="en-US" sz="4000" b="1" i="1" dirty="0">
                <a:solidFill>
                  <a:srgbClr val="FF0000"/>
                </a:solidFill>
              </a:rPr>
              <a:t>EOY or...</a:t>
            </a:r>
            <a:endParaRPr lang="en-US" sz="4000" b="1" i="1" dirty="0"/>
          </a:p>
        </p:txBody>
      </p:sp>
      <p:pic>
        <p:nvPicPr>
          <p:cNvPr id="6" name="Picture 5" descr="Screen Shot 2015-07-15 at 7.54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360"/>
            <a:ext cx="1104900" cy="1334219"/>
          </a:xfrm>
          <a:prstGeom prst="rect">
            <a:avLst/>
          </a:prstGeom>
        </p:spPr>
      </p:pic>
      <p:pic>
        <p:nvPicPr>
          <p:cNvPr id="8" name="Content Placeholder 7" descr="Screen Shot 2015-07-15 at 7.31.03 AM.jpg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8" b="-16838"/>
          <a:stretch>
            <a:fillRect/>
          </a:stretch>
        </p:blipFill>
        <p:spPr>
          <a:xfrm>
            <a:off x="1009650" y="672594"/>
            <a:ext cx="7480509" cy="4113992"/>
          </a:xfrm>
        </p:spPr>
      </p:pic>
      <p:sp>
        <p:nvSpPr>
          <p:cNvPr id="2" name="TextBox 1"/>
          <p:cNvSpPr txBox="1"/>
          <p:nvPr/>
        </p:nvSpPr>
        <p:spPr>
          <a:xfrm>
            <a:off x="262967" y="3733992"/>
            <a:ext cx="5890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i="1" dirty="0"/>
              <a:t>MUST SET UP AT THE DISTRICT LEVEL  2018 - 2019</a:t>
            </a:r>
          </a:p>
          <a:p>
            <a:pPr marL="457200" indent="-457200">
              <a:buAutoNum type="arabicPeriod"/>
            </a:pPr>
            <a:r>
              <a:rPr lang="en-US" sz="2000" b="1" i="1" dirty="0"/>
              <a:t>YOU MUST THEN BE IN CURRENT YEAR</a:t>
            </a:r>
          </a:p>
          <a:p>
            <a:pPr marL="457200" indent="-457200">
              <a:buAutoNum type="arabicPeriod"/>
            </a:pPr>
            <a:r>
              <a:rPr lang="en-US" sz="2000" b="1" i="1" dirty="0"/>
              <a:t>CREATE STANDARDS LIST for </a:t>
            </a:r>
            <a:r>
              <a:rPr lang="en-US" sz="2000" b="1" i="1" dirty="0" err="1">
                <a:solidFill>
                  <a:srgbClr val="FF0000"/>
                </a:solidFill>
              </a:rPr>
              <a:t>YearID</a:t>
            </a:r>
            <a:r>
              <a:rPr lang="en-US" sz="2000" b="1" i="1" dirty="0">
                <a:solidFill>
                  <a:srgbClr val="FF0000"/>
                </a:solidFill>
              </a:rPr>
              <a:t>  28 OR 29???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967" y="5199888"/>
            <a:ext cx="6491401" cy="3413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4528" y="4657344"/>
            <a:ext cx="6074420" cy="887492"/>
            <a:chOff x="414528" y="5590032"/>
            <a:chExt cx="6074420" cy="887492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6108192"/>
              <a:ext cx="4790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√    24,012 standards were created for 2017-2018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528" y="5590032"/>
              <a:ext cx="6074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Create Next Year’s List of Standards Prior to End-of-Year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6972" y="5614416"/>
            <a:ext cx="6983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COPIES ALL CURRENT YEAR STANDARDS </a:t>
            </a:r>
            <a:r>
              <a:rPr lang="mr-IN" sz="2000" b="1" i="1" dirty="0"/>
              <a:t>–</a:t>
            </a:r>
            <a:r>
              <a:rPr lang="en-US" sz="2000" b="1" i="1" dirty="0"/>
              <a:t> ACTIVE AND INACTIVE</a:t>
            </a:r>
          </a:p>
          <a:p>
            <a:r>
              <a:rPr lang="en-US" sz="2000" b="1" i="1" dirty="0"/>
              <a:t>EOY PROCESS WILL NOT COPY OVER </a:t>
            </a:r>
            <a:r>
              <a:rPr lang="en-US" b="1" i="1" dirty="0"/>
              <a:t>STANDARDS</a:t>
            </a:r>
            <a:r>
              <a:rPr lang="en-US" sz="2000" b="1" i="1" dirty="0"/>
              <a:t>  - IN ADVANCE! 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IF YOU CHANGE STANDARDS AFTER CREATING</a:t>
            </a:r>
            <a:r>
              <a:rPr lang="mr-IN" sz="2000" b="1" i="1" dirty="0">
                <a:solidFill>
                  <a:srgbClr val="FF0000"/>
                </a:solidFill>
              </a:rPr>
              <a:t>…</a:t>
            </a:r>
            <a:r>
              <a:rPr lang="en-US" sz="2000" b="1" i="1" dirty="0">
                <a:solidFill>
                  <a:srgbClr val="FF0000"/>
                </a:solidFill>
              </a:rPr>
              <a:t>.????</a:t>
            </a:r>
          </a:p>
        </p:txBody>
      </p:sp>
    </p:spTree>
    <p:extLst>
      <p:ext uri="{BB962C8B-B14F-4D97-AF65-F5344CB8AC3E}">
        <p14:creationId xmlns:p14="http://schemas.microsoft.com/office/powerpoint/2010/main" val="9089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i="1" dirty="0">
                <a:latin typeface="Calibri" charset="0"/>
              </a:rPr>
              <a:t>Have you thought about Report Cards?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4582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Parent Portal – access to grades – list form</a:t>
            </a:r>
          </a:p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NOT DYNAMIC – all must be custom made</a:t>
            </a:r>
          </a:p>
          <a:p>
            <a:pPr eaLnBrk="1" hangingPunct="1">
              <a:defRPr/>
            </a:pPr>
            <a:r>
              <a:rPr lang="en-US" sz="2800" b="1" i="1" dirty="0">
                <a:latin typeface="Calibri" charset="0"/>
              </a:rPr>
              <a:t>Object Reports vs. Online</a:t>
            </a:r>
          </a:p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Summative</a:t>
            </a:r>
          </a:p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Multi-page requires duplex printer</a:t>
            </a:r>
          </a:p>
          <a:p>
            <a:pPr>
              <a:defRPr/>
            </a:pPr>
            <a:r>
              <a:rPr lang="en-US" sz="2000" dirty="0">
                <a:latin typeface="Calibri" charset="0"/>
                <a:hlinkClick r:id="rId2"/>
              </a:rPr>
              <a:t>http://www.derotechnical.com/REPORTCARDS/REPORTCARDS.html</a:t>
            </a:r>
            <a:endParaRPr lang="en-US" sz="2000" dirty="0">
              <a:latin typeface="Calibri" charset="0"/>
            </a:endParaRPr>
          </a:p>
          <a:p>
            <a:pPr>
              <a:defRPr/>
            </a:pPr>
            <a:endParaRPr lang="en-US" sz="2000" dirty="0">
              <a:latin typeface="Calibri" charset="0"/>
            </a:endParaRPr>
          </a:p>
          <a:p>
            <a:pPr>
              <a:defRPr/>
            </a:pPr>
            <a:endParaRPr lang="en-US" sz="2000" dirty="0">
              <a:latin typeface="Calibri" charset="0"/>
            </a:endParaRPr>
          </a:p>
        </p:txBody>
      </p:sp>
      <p:pic>
        <p:nvPicPr>
          <p:cNvPr id="74755" name="Picture 5" descr="Screen shot 2010-08-01 at 12.27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8" y="4686300"/>
            <a:ext cx="2848131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29600" y="152400"/>
            <a:ext cx="9028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4703"/>
            <a:ext cx="2082800" cy="90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65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810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i="1">
                <a:latin typeface="Calibri" charset="0"/>
              </a:rPr>
              <a:t>STANDARDS by TERM</a:t>
            </a:r>
          </a:p>
        </p:txBody>
      </p:sp>
      <p:pic>
        <p:nvPicPr>
          <p:cNvPr id="56322" name="Content Placeholder 3" descr="Picture 2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4" b="-964"/>
          <a:stretch>
            <a:fillRect/>
          </a:stretch>
        </p:blipFill>
        <p:spPr>
          <a:xfrm>
            <a:off x="816142" y="1042402"/>
            <a:ext cx="7543800" cy="362585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1CF4DE-F0CC-4E4E-98AD-615B7EAD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44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0170D3-F53F-6749-899C-2EB18BA28BC0}"/>
              </a:ext>
            </a:extLst>
          </p:cNvPr>
          <p:cNvSpPr txBox="1"/>
          <p:nvPr/>
        </p:nvSpPr>
        <p:spPr>
          <a:xfrm>
            <a:off x="591554" y="4876802"/>
            <a:ext cx="7910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ParkBench Visual PST V3.1 gives you the ability shade in gray!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95C1E-DAB4-A04A-8731-FB06FDE7F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4703"/>
            <a:ext cx="2082800" cy="90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97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-207970"/>
            <a:ext cx="8229600" cy="8810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i="1" dirty="0">
                <a:latin typeface="Calibri" charset="0"/>
              </a:rPr>
              <a:t>Gray Boxes – Disabled Scores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95C1E-DAB4-A04A-8731-FB06FDE7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" y="6036534"/>
            <a:ext cx="1906078" cy="8309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8E6465-3610-D940-8A80-C93E90C0B2F4}"/>
              </a:ext>
            </a:extLst>
          </p:cNvPr>
          <p:cNvSpPr txBox="1">
            <a:spLocks/>
          </p:cNvSpPr>
          <p:nvPr/>
        </p:nvSpPr>
        <p:spPr>
          <a:xfrm>
            <a:off x="752480" y="6016630"/>
            <a:ext cx="8229600" cy="88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latin typeface="Calibri" charset="0"/>
              </a:rPr>
              <a:t> </a:t>
            </a:r>
            <a:r>
              <a:rPr lang="en-US" sz="2400" b="1" i="1" dirty="0">
                <a:latin typeface="Calibri" charset="0"/>
              </a:rPr>
              <a:t>Version 3.1 check a box rather than draw a box!!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CB354C-5F07-AA45-96B4-08629D25A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" y="435802"/>
            <a:ext cx="8372475" cy="5657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7BCF7-4110-B04D-AA92-4D18FBA6E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46" y="493852"/>
            <a:ext cx="6234108" cy="59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17420"/>
            <a:ext cx="7792278" cy="6008743"/>
          </a:xfrm>
        </p:spPr>
      </p:pic>
      <p:sp>
        <p:nvSpPr>
          <p:cNvPr id="5" name="TextBox 4"/>
          <p:cNvSpPr txBox="1"/>
          <p:nvPr/>
        </p:nvSpPr>
        <p:spPr>
          <a:xfrm rot="20079578">
            <a:off x="5797739" y="4186631"/>
            <a:ext cx="2378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25 MINS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All ABOUT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STANDARDS!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893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6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Mark Anderson must understand us!!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22" y="954342"/>
            <a:ext cx="5947156" cy="3710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66920"/>
            <a:ext cx="9212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 can’t this weekend, I’m doing a PowerSchool Administrator Triathlon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88247" y="5067300"/>
            <a:ext cx="534582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b="1" dirty="0"/>
              <a:t>Creating new standards in Excel from WORD</a:t>
            </a:r>
          </a:p>
          <a:p>
            <a:pPr marL="457200" indent="-457200">
              <a:buAutoNum type="arabicParenR"/>
            </a:pPr>
            <a:r>
              <a:rPr lang="en-US" sz="2000" b="1" dirty="0"/>
              <a:t>Learning to make new grade scales </a:t>
            </a:r>
          </a:p>
          <a:p>
            <a:pPr marL="457200" indent="-457200">
              <a:buAutoNum type="arabicParenR"/>
            </a:pPr>
            <a:r>
              <a:rPr lang="en-US" sz="2000" b="1" dirty="0"/>
              <a:t>Building 8 new report cards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159026" y="5519916"/>
            <a:ext cx="85277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Lots of Standards Resources can </a:t>
            </a:r>
            <a:r>
              <a:rPr lang="en-US" sz="3200"/>
              <a:t>be found @</a:t>
            </a:r>
            <a:endParaRPr lang="en-US" sz="3200" dirty="0"/>
          </a:p>
          <a:p>
            <a:pPr algn="ctr"/>
            <a:r>
              <a:rPr lang="en-US" sz="3200" dirty="0">
                <a:hlinkClick r:id="rId2"/>
              </a:rPr>
              <a:t>www.derotechnical.com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8" y="181669"/>
            <a:ext cx="4572000" cy="3247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74" y="707891"/>
            <a:ext cx="1278835" cy="127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EC68BA-1A56-9D4D-8284-DF2B250EAD8F}"/>
              </a:ext>
            </a:extLst>
          </p:cNvPr>
          <p:cNvSpPr txBox="1"/>
          <p:nvPr/>
        </p:nvSpPr>
        <p:spPr>
          <a:xfrm>
            <a:off x="728133" y="3784599"/>
            <a:ext cx="7794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When do retire standards?</a:t>
            </a:r>
          </a:p>
          <a:p>
            <a:r>
              <a:rPr lang="en-US" sz="2400" dirty="0"/>
              <a:t>How do you retire standards? (ZOLD-course association)</a:t>
            </a:r>
          </a:p>
          <a:p>
            <a:r>
              <a:rPr lang="en-US" sz="2400" dirty="0"/>
              <a:t>Why did you retire standards?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What happens if you decided to retire standards after EOY?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4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61FA-176D-E443-82F8-2524C72F2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1B7BB1-BBAD-F648-BF76-4AA39D115AD7}"/>
              </a:ext>
            </a:extLst>
          </p:cNvPr>
          <p:cNvGrpSpPr/>
          <p:nvPr/>
        </p:nvGrpSpPr>
        <p:grpSpPr>
          <a:xfrm>
            <a:off x="0" y="258948"/>
            <a:ext cx="9144000" cy="589411"/>
            <a:chOff x="139700" y="3842888"/>
            <a:chExt cx="7670800" cy="5894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5215D0-1A1A-5C48-8183-3C3132BC7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3842888"/>
              <a:ext cx="2552700" cy="56401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759A43-97E6-9E42-B032-A43D9CB78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3868288"/>
              <a:ext cx="2552700" cy="5640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580976-A9AC-E744-893A-25697649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00" y="3855588"/>
              <a:ext cx="2552700" cy="56401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A789DF-B823-7548-9C34-55F1325FEB25}"/>
              </a:ext>
            </a:extLst>
          </p:cNvPr>
          <p:cNvSpPr txBox="1"/>
          <p:nvPr/>
        </p:nvSpPr>
        <p:spPr>
          <a:xfrm>
            <a:off x="393700" y="858520"/>
            <a:ext cx="424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CURRICULUM LEADERSHIP</a:t>
            </a:r>
            <a:r>
              <a:rPr lang="en-US" dirty="0"/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6F362-5C9D-2142-9D25-1ED36C477FA5}"/>
              </a:ext>
            </a:extLst>
          </p:cNvPr>
          <p:cNvSpPr txBox="1"/>
          <p:nvPr/>
        </p:nvSpPr>
        <p:spPr>
          <a:xfrm>
            <a:off x="4749800" y="858520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TECHNICAL TEAM or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6F1FB7-49EB-F549-96E1-BF73396338DE}"/>
              </a:ext>
            </a:extLst>
          </p:cNvPr>
          <p:cNvSpPr txBox="1"/>
          <p:nvPr/>
        </p:nvSpPr>
        <p:spPr>
          <a:xfrm>
            <a:off x="368300" y="1290320"/>
            <a:ext cx="43815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 Process and Timeline</a:t>
            </a:r>
          </a:p>
          <a:p>
            <a:r>
              <a:rPr lang="en-US" dirty="0"/>
              <a:t>Establish a team (WITH TECH FOLKS)</a:t>
            </a:r>
          </a:p>
          <a:p>
            <a:r>
              <a:rPr lang="en-US" dirty="0"/>
              <a:t>Discuss PILOTS for District </a:t>
            </a:r>
          </a:p>
          <a:p>
            <a:r>
              <a:rPr lang="en-US" dirty="0"/>
              <a:t>Gather Resources</a:t>
            </a:r>
          </a:p>
          <a:p>
            <a:r>
              <a:rPr lang="en-US" dirty="0"/>
              <a:t>Create Grade Level Teams/Leaders</a:t>
            </a:r>
          </a:p>
          <a:p>
            <a:r>
              <a:rPr lang="en-US" dirty="0"/>
              <a:t>Plan STAKEHOLDER communications </a:t>
            </a:r>
          </a:p>
          <a:p>
            <a:r>
              <a:rPr lang="en-US" dirty="0"/>
              <a:t>Review Curriculum and Assessments</a:t>
            </a:r>
          </a:p>
          <a:p>
            <a:r>
              <a:rPr lang="en-US" dirty="0"/>
              <a:t>Establish/Create the Rubrics/Scales</a:t>
            </a:r>
          </a:p>
          <a:p>
            <a:r>
              <a:rPr lang="en-US" dirty="0"/>
              <a:t>Discuss Special Ed, GIFTED, ELL Students</a:t>
            </a:r>
          </a:p>
          <a:p>
            <a:r>
              <a:rPr lang="en-US" dirty="0"/>
              <a:t>Word smith for understanding &amp; shorten</a:t>
            </a:r>
          </a:p>
          <a:p>
            <a:r>
              <a:rPr lang="en-US" dirty="0"/>
              <a:t>Draft list of STANDARDS in </a:t>
            </a:r>
            <a:r>
              <a:rPr lang="en-US" b="1" i="1" u="sng" dirty="0">
                <a:solidFill>
                  <a:srgbClr val="FF0000"/>
                </a:solidFill>
              </a:rPr>
              <a:t>EXCEL</a:t>
            </a:r>
            <a:r>
              <a:rPr lang="en-US" dirty="0"/>
              <a:t> not WORD </a:t>
            </a:r>
          </a:p>
          <a:p>
            <a:r>
              <a:rPr lang="en-US" dirty="0"/>
              <a:t>ELA-MA-Work Habits-SCI-SOC- Specials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Cherry Pick </a:t>
            </a:r>
            <a:r>
              <a:rPr lang="en-US" dirty="0"/>
              <a:t>BETTER standards</a:t>
            </a:r>
          </a:p>
          <a:p>
            <a:r>
              <a:rPr lang="en-US" dirty="0"/>
              <a:t>Review samples of SB report cards</a:t>
            </a:r>
          </a:p>
          <a:p>
            <a:r>
              <a:rPr lang="en-US" dirty="0"/>
              <a:t>Decided Printable/Online report cards</a:t>
            </a:r>
          </a:p>
          <a:p>
            <a:r>
              <a:rPr lang="en-US" dirty="0"/>
              <a:t>Word smith for understanding &amp; shorten</a:t>
            </a:r>
          </a:p>
          <a:p>
            <a:r>
              <a:rPr lang="en-US" dirty="0"/>
              <a:t>Provide</a:t>
            </a:r>
            <a:r>
              <a:rPr lang="en-US" b="1" i="1" dirty="0"/>
              <a:t> </a:t>
            </a:r>
            <a:r>
              <a:rPr lang="en-US" b="1" i="1" dirty="0">
                <a:solidFill>
                  <a:srgbClr val="FF0000"/>
                </a:solidFill>
              </a:rPr>
              <a:t>FINAL</a:t>
            </a:r>
            <a:r>
              <a:rPr lang="en-US" b="1" i="1" dirty="0"/>
              <a:t> </a:t>
            </a:r>
            <a:r>
              <a:rPr lang="en-US" dirty="0"/>
              <a:t>excel to Tech Team</a:t>
            </a:r>
          </a:p>
          <a:p>
            <a:r>
              <a:rPr lang="en-US" dirty="0"/>
              <a:t>Plan adequate PD for Gradebook Training</a:t>
            </a:r>
          </a:p>
          <a:p>
            <a:r>
              <a:rPr lang="en-US" dirty="0"/>
              <a:t>Set Faculty/Grade Level Sharing Expectations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sz="2000" dirty="0"/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B43DAB-5FEC-9D44-84B3-2797589CE806}"/>
              </a:ext>
            </a:extLst>
          </p:cNvPr>
          <p:cNvSpPr txBox="1"/>
          <p:nvPr/>
        </p:nvSpPr>
        <p:spPr>
          <a:xfrm>
            <a:off x="4864100" y="1256030"/>
            <a:ext cx="433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Attend Standards Meetings</a:t>
            </a:r>
          </a:p>
          <a:p>
            <a:r>
              <a:rPr lang="en-US" dirty="0"/>
              <a:t>Review Course Numbers (at each school)</a:t>
            </a:r>
          </a:p>
          <a:p>
            <a:r>
              <a:rPr lang="en-US" dirty="0"/>
              <a:t>Create Grade Scales once provided</a:t>
            </a:r>
          </a:p>
          <a:p>
            <a:r>
              <a:rPr lang="en-US" dirty="0"/>
              <a:t>Understand columns standard import files Build Standard Import Template</a:t>
            </a:r>
          </a:p>
          <a:p>
            <a:r>
              <a:rPr lang="en-US" b="1" dirty="0">
                <a:solidFill>
                  <a:schemeClr val="tx2"/>
                </a:solidFill>
              </a:rPr>
              <a:t>Send it to BobC </a:t>
            </a:r>
            <a:r>
              <a:rPr lang="mr-IN" b="1" dirty="0">
                <a:solidFill>
                  <a:schemeClr val="tx2"/>
                </a:solidFill>
              </a:rPr>
              <a:t>–</a:t>
            </a:r>
            <a:r>
              <a:rPr lang="en-US" b="1" dirty="0">
                <a:solidFill>
                  <a:schemeClr val="tx2"/>
                </a:solidFill>
              </a:rPr>
              <a:t> Reviews for FREE</a:t>
            </a:r>
          </a:p>
          <a:p>
            <a:r>
              <a:rPr lang="en-US" dirty="0"/>
              <a:t>WHEN FINAL </a:t>
            </a:r>
            <a:r>
              <a:rPr lang="mr-IN" dirty="0"/>
              <a:t>–</a:t>
            </a:r>
            <a:r>
              <a:rPr lang="en-US" dirty="0"/>
              <a:t> Import (opt- no primary)</a:t>
            </a:r>
          </a:p>
          <a:p>
            <a:r>
              <a:rPr lang="en-US" dirty="0"/>
              <a:t>Research Object Reports or Online Options</a:t>
            </a:r>
          </a:p>
          <a:p>
            <a:r>
              <a:rPr lang="en-US" dirty="0"/>
              <a:t>Create or contract for report card</a:t>
            </a:r>
          </a:p>
          <a:p>
            <a:r>
              <a:rPr lang="en-US" dirty="0"/>
              <a:t>Create a single grade to </a:t>
            </a:r>
            <a:r>
              <a:rPr lang="en-US" b="1" i="1" dirty="0">
                <a:solidFill>
                  <a:srgbClr val="FF0000"/>
                </a:solidFill>
              </a:rPr>
              <a:t>PERFECTION</a:t>
            </a:r>
          </a:p>
          <a:p>
            <a:r>
              <a:rPr lang="en-US" dirty="0"/>
              <a:t>Bring Constraints to Curriculum Team </a:t>
            </a:r>
          </a:p>
          <a:p>
            <a:r>
              <a:rPr lang="en-US" dirty="0"/>
              <a:t>SIGN-OFF on designed report card</a:t>
            </a:r>
          </a:p>
          <a:p>
            <a:r>
              <a:rPr lang="en-US" dirty="0"/>
              <a:t>Learn Gradebook even if you aren’t training</a:t>
            </a:r>
          </a:p>
          <a:p>
            <a:r>
              <a:rPr lang="en-US" dirty="0"/>
              <a:t>Create all report cards/import </a:t>
            </a:r>
          </a:p>
          <a:p>
            <a:r>
              <a:rPr lang="en-US" dirty="0"/>
              <a:t>Find your early graders!!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148CA-717F-1C49-8378-D435423D0847}"/>
              </a:ext>
            </a:extLst>
          </p:cNvPr>
          <p:cNvSpPr txBox="1"/>
          <p:nvPr/>
        </p:nvSpPr>
        <p:spPr>
          <a:xfrm>
            <a:off x="4864100" y="5460346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Skipping these steps will result in continuous revisions and most 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often </a:t>
            </a:r>
            <a:r>
              <a:rPr lang="en-US" b="1" i="1" u="sng" dirty="0">
                <a:solidFill>
                  <a:schemeClr val="tx2"/>
                </a:solidFill>
              </a:rPr>
              <a:t>FAILURE!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FB943-C123-9C45-BF1C-AB33ABB551D3}"/>
              </a:ext>
            </a:extLst>
          </p:cNvPr>
          <p:cNvSpPr txBox="1"/>
          <p:nvPr/>
        </p:nvSpPr>
        <p:spPr>
          <a:xfrm>
            <a:off x="243992" y="1496915"/>
            <a:ext cx="8610600" cy="4278094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ADEQUATE TIME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STANDARD SELECTION PROCESS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CREATION/IMPORT of STANDARD TEMPLATE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REFLECTION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ASSESSMENT/GRADING CHANGES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PROFESSIONAL DEVELOPMENT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CREATION OF THE SBRC</a:t>
            </a:r>
          </a:p>
        </p:txBody>
      </p:sp>
    </p:spTree>
    <p:extLst>
      <p:ext uri="{BB962C8B-B14F-4D97-AF65-F5344CB8AC3E}">
        <p14:creationId xmlns:p14="http://schemas.microsoft.com/office/powerpoint/2010/main" val="41486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ubtitle 2"/>
          <p:cNvSpPr txBox="1">
            <a:spLocks/>
          </p:cNvSpPr>
          <p:nvPr/>
        </p:nvSpPr>
        <p:spPr bwMode="auto">
          <a:xfrm>
            <a:off x="2794000" y="1066800"/>
            <a:ext cx="817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8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Q &amp; 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12671" y="3762375"/>
            <a:ext cx="5609409" cy="231838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Bob Cornacchioli</a:t>
            </a:r>
            <a:br>
              <a:rPr lang="en-US" dirty="0"/>
            </a:br>
            <a:r>
              <a:rPr lang="en-US" dirty="0">
                <a:hlinkClick r:id="rId2"/>
              </a:rPr>
              <a:t>get2bobc@gmail.com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>
                <a:hlinkClick r:id="rId3"/>
              </a:rPr>
              <a:t>www.derotechnical.com</a:t>
            </a:r>
            <a:endParaRPr lang="en-US" dirty="0"/>
          </a:p>
          <a:p>
            <a:pPr>
              <a:defRPr/>
            </a:pP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1066800"/>
            <a:ext cx="3963333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ANY AND ALL DERO RESOURCES ARE AVAILABLE </a:t>
            </a:r>
          </a:p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 DOWNLOAD, TWEAK and USE FOR YOUR DISTRICT!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317FB-9F3D-B04A-A82A-6A000F993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28" y="3588067"/>
            <a:ext cx="2743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9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A0AC49A-93EE-7C49-A543-5E778F6C1F7F}"/>
              </a:ext>
            </a:extLst>
          </p:cNvPr>
          <p:cNvSpPr txBox="1">
            <a:spLocks/>
          </p:cNvSpPr>
          <p:nvPr/>
        </p:nvSpPr>
        <p:spPr>
          <a:xfrm>
            <a:off x="318054" y="2348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Standards Worksheet  </a:t>
            </a:r>
            <a:r>
              <a:rPr lang="en-US" sz="2000" dirty="0"/>
              <a:t>http://</a:t>
            </a:r>
            <a:r>
              <a:rPr lang="en-US" sz="2000" dirty="0" err="1"/>
              <a:t>www.derotechnical.com</a:t>
            </a:r>
            <a:r>
              <a:rPr lang="en-US" sz="2000" dirty="0"/>
              <a:t>/STANDARDS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7D21B-EF04-5348-9ADF-C4C5ACB0A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6" y="1377882"/>
            <a:ext cx="7176052" cy="5222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1C417-DFBF-E04F-A709-EBC29F4D6AE0}"/>
              </a:ext>
            </a:extLst>
          </p:cNvPr>
          <p:cNvSpPr txBox="1"/>
          <p:nvPr/>
        </p:nvSpPr>
        <p:spPr>
          <a:xfrm>
            <a:off x="3137946" y="4125582"/>
            <a:ext cx="10092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Not as critical in the past with PB Visual PST 3.1</a:t>
            </a:r>
          </a:p>
        </p:txBody>
      </p:sp>
    </p:spTree>
    <p:extLst>
      <p:ext uri="{BB962C8B-B14F-4D97-AF65-F5344CB8AC3E}">
        <p14:creationId xmlns:p14="http://schemas.microsoft.com/office/powerpoint/2010/main" val="28015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6337" y="104591"/>
            <a:ext cx="444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Suggested Tasks and Benchmarks</a:t>
            </a:r>
          </a:p>
        </p:txBody>
      </p:sp>
      <p:pic>
        <p:nvPicPr>
          <p:cNvPr id="2" name="Picture 1" descr="Screen Shot 2015-12-21 at 10.08.21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8" y="681799"/>
            <a:ext cx="8027894" cy="47743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EFC4A7-4AF5-E043-AAB9-9EFD5BDC5AAD}"/>
              </a:ext>
            </a:extLst>
          </p:cNvPr>
          <p:cNvSpPr/>
          <p:nvPr/>
        </p:nvSpPr>
        <p:spPr>
          <a:xfrm>
            <a:off x="5367646" y="950026"/>
            <a:ext cx="1211283" cy="433449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40000" dist="23000" dir="5400000" sx="80000" sy="80000" rotWithShape="0">
              <a:srgbClr val="000000">
                <a:alpha val="7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19560565">
            <a:off x="3417854" y="2144931"/>
            <a:ext cx="436489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775" y="5991412"/>
            <a:ext cx="6713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http://</a:t>
            </a:r>
            <a:r>
              <a:rPr lang="en-US" sz="2000" b="1" dirty="0" err="1"/>
              <a:t>www.derotechnical.com</a:t>
            </a:r>
            <a:r>
              <a:rPr lang="en-US" sz="2000" b="1" dirty="0"/>
              <a:t>/STANDARDS/</a:t>
            </a:r>
            <a:r>
              <a:rPr lang="en-US" sz="2000" b="1" dirty="0" err="1"/>
              <a:t>Standards.html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64541" y="4462028"/>
            <a:ext cx="587785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May 3,2013 – Standards Finalized-uploaded to Google Docs</a:t>
            </a:r>
          </a:p>
          <a:p>
            <a:pPr>
              <a:defRPr/>
            </a:pPr>
            <a:r>
              <a:rPr lang="en-US" b="1" dirty="0"/>
              <a:t>May 8,2013 – Onsite development of preK-5 SBRC</a:t>
            </a:r>
          </a:p>
          <a:p>
            <a:pPr>
              <a:defRPr/>
            </a:pPr>
            <a:r>
              <a:rPr lang="en-US" b="1" dirty="0"/>
              <a:t>May 30, 2013 Onsite training of Vanguard Teachers</a:t>
            </a:r>
          </a:p>
          <a:p>
            <a:pPr>
              <a:defRPr/>
            </a:pPr>
            <a:r>
              <a:rPr lang="en-US" b="1" dirty="0"/>
              <a:t>Sept 14, 2013 – Modifications to SBRC and WIDA</a:t>
            </a:r>
          </a:p>
        </p:txBody>
      </p:sp>
    </p:spTree>
    <p:extLst>
      <p:ext uri="{BB962C8B-B14F-4D97-AF65-F5344CB8AC3E}">
        <p14:creationId xmlns:p14="http://schemas.microsoft.com/office/powerpoint/2010/main" val="36167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769938"/>
            <a:ext cx="8229600" cy="825500"/>
          </a:xfrm>
        </p:spPr>
        <p:txBody>
          <a:bodyPr/>
          <a:lstStyle/>
          <a:p>
            <a:r>
              <a:rPr lang="en-US" sz="4000" b="1" dirty="0">
                <a:latin typeface="Calibri" charset="0"/>
              </a:rPr>
              <a:t>CURRICULUM/ADMIN &amp; TECHNICAL</a:t>
            </a:r>
          </a:p>
        </p:txBody>
      </p:sp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703388"/>
            <a:ext cx="4826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655818"/>
            <a:ext cx="8229600" cy="8255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i="1" dirty="0">
                <a:latin typeface="+mj-lt"/>
                <a:ea typeface="+mj-ea"/>
                <a:cs typeface="+mj-cs"/>
              </a:rPr>
              <a:t>Collaborate and learn the constraints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514600" y="4117975"/>
            <a:ext cx="462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DRAW A LINE IN THE SAND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288" y="0"/>
            <a:ext cx="990600" cy="990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5135" y="1595438"/>
            <a:ext cx="5075537" cy="3919612"/>
            <a:chOff x="1325263" y="1760538"/>
            <a:chExt cx="5075537" cy="39196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63" y="1760538"/>
              <a:ext cx="5075537" cy="26082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54391" y="3925824"/>
              <a:ext cx="465807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 i="1" dirty="0">
                  <a:solidFill>
                    <a:schemeClr val="accent1"/>
                  </a:solidFill>
                </a:rPr>
                <a:t>SHIFT</a:t>
              </a:r>
            </a:p>
            <a:p>
              <a:pPr algn="ctr"/>
              <a:r>
                <a:rPr lang="en-US" sz="3600" b="1" i="1" dirty="0">
                  <a:solidFill>
                    <a:schemeClr val="accent1"/>
                  </a:solidFill>
                </a:rPr>
                <a:t>Go slow to get it right!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9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5570"/>
            <a:ext cx="6515100" cy="3597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75" b="1" i="1" dirty="0">
                <a:solidFill>
                  <a:srgbClr val="0070C0"/>
                </a:solidFill>
              </a:rPr>
              <a:t>AUSTIN’S BUTTERFLY</a:t>
            </a:r>
            <a:br>
              <a:rPr lang="en-US" sz="3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br>
              <a:rPr lang="en-US" sz="2025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1706" y="5496612"/>
            <a:ext cx="8942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www.youtube.com</a:t>
            </a:r>
            <a:r>
              <a:rPr lang="en-US" sz="3200" dirty="0"/>
              <a:t>/</a:t>
            </a:r>
            <a:r>
              <a:rPr lang="en-US" sz="3200" dirty="0" err="1"/>
              <a:t>watch?v</a:t>
            </a:r>
            <a:r>
              <a:rPr lang="en-US" sz="3200" dirty="0"/>
              <a:t>=hqh1MRWZjms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5" y="2152169"/>
            <a:ext cx="5937901" cy="31802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3624" y="2152168"/>
            <a:ext cx="1892808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3529584" y="2152168"/>
            <a:ext cx="1949394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5550408" y="2152168"/>
            <a:ext cx="1949394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1568196" y="3793516"/>
            <a:ext cx="1892808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3534156" y="3793516"/>
            <a:ext cx="1949394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554980" y="3793516"/>
            <a:ext cx="1949394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83"/>
            <a:ext cx="865139" cy="548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861" y="36983"/>
            <a:ext cx="865139" cy="5487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1705" y="971188"/>
            <a:ext cx="8700248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Featuring Ron Berger from Expeditionary Learning. </a:t>
            </a:r>
            <a:br>
              <a:rPr lang="en-US" sz="3200" dirty="0"/>
            </a:br>
            <a:r>
              <a:rPr lang="en-US" sz="3200" dirty="0"/>
              <a:t>Produced by David Grant   (</a:t>
            </a:r>
            <a:r>
              <a:rPr lang="en-US" sz="3200" dirty="0" err="1"/>
              <a:t>www.elschools.org</a:t>
            </a:r>
            <a:r>
              <a:rPr lang="en-US" sz="3200" dirty="0"/>
              <a:t>)</a:t>
            </a:r>
            <a:br>
              <a:rPr lang="en-US" sz="1350" dirty="0"/>
            </a:br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215153" y="2622341"/>
            <a:ext cx="1138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Next Faculty </a:t>
            </a:r>
          </a:p>
          <a:p>
            <a:pPr algn="ctr"/>
            <a:r>
              <a:rPr lang="en-US" b="1" dirty="0"/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7696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73907</TotalTime>
  <Words>2150</Words>
  <Application>Microsoft Macintosh PowerPoint</Application>
  <PresentationFormat>On-screen Show (4:3)</PresentationFormat>
  <Paragraphs>427</Paragraphs>
  <Slides>51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Abadi MT Condensed Extra Bold</vt:lpstr>
      <vt:lpstr>Arial</vt:lpstr>
      <vt:lpstr>Arial Black</vt:lpstr>
      <vt:lpstr>Calibri</vt:lpstr>
      <vt:lpstr>Chalkboard</vt:lpstr>
      <vt:lpstr>Office Theme</vt:lpstr>
      <vt:lpstr>PowerPoint Presentation</vt:lpstr>
      <vt:lpstr>Understanding Common Language Constraints and “Givens” in PowerSchool Best Practices- Standards are Coming! Importing Standards using Excel Grade Scales Looking at  PTP Report Card options Changes due to PS 12.X</vt:lpstr>
      <vt:lpstr>PowerPoint Presentation</vt:lpstr>
      <vt:lpstr>Who are you?</vt:lpstr>
      <vt:lpstr>PowerPoint Presentation</vt:lpstr>
      <vt:lpstr>PowerPoint Presentation</vt:lpstr>
      <vt:lpstr>PowerPoint Presentation</vt:lpstr>
      <vt:lpstr>CURRICULUM/ADMIN &amp; TECHNICAL</vt:lpstr>
      <vt:lpstr>AUSTIN’S BUTTERFLY  </vt:lpstr>
      <vt:lpstr>Standard Based vs. Standards Aligned</vt:lpstr>
      <vt:lpstr>Before the “selection process”</vt:lpstr>
      <vt:lpstr>Selecting Your Standards</vt:lpstr>
      <vt:lpstr>Standard Resources</vt:lpstr>
      <vt:lpstr>PowerPoint Presentation</vt:lpstr>
      <vt:lpstr>Constraints/Decisions</vt:lpstr>
      <vt:lpstr>Change requires continual checking of your stakeholders temperature.  HAS THIS HAPPENED YET?</vt:lpstr>
      <vt:lpstr>Read anything by Ken O’Connor  aka The Grade Doctor</vt:lpstr>
      <vt:lpstr>PowerPoint Presentation</vt:lpstr>
      <vt:lpstr>PowerPoint Presentation</vt:lpstr>
      <vt:lpstr>Your Conversion Scale has been set…   now what does a 4 or a C really mean?  </vt:lpstr>
      <vt:lpstr>Grade Scales Courses use Grade Scales – Assignments, Standards use Grade Scales</vt:lpstr>
      <vt:lpstr>Homebound Assessment</vt:lpstr>
      <vt:lpstr>PowerPoint Presentation</vt:lpstr>
      <vt:lpstr>PowerPoint Presentation</vt:lpstr>
      <vt:lpstr>STANDARDS NAMING SCHEMA </vt:lpstr>
      <vt:lpstr># of Reporting Periods dictates the # of characters (on printed object report cards – PARKBENCH VISUAL PST V3 addresses this!)</vt:lpstr>
      <vt:lpstr>Consider a user friendly schema for standard identifiers</vt:lpstr>
      <vt:lpstr>PowerPoint Presentation</vt:lpstr>
      <vt:lpstr>Additional Considerations Beware of Pilots! </vt:lpstr>
      <vt:lpstr>PowerPoint Presentation</vt:lpstr>
      <vt:lpstr>PowerPoint Presentation</vt:lpstr>
      <vt:lpstr>Standard Import Template </vt:lpstr>
      <vt:lpstr>Character Count for Standards</vt:lpstr>
      <vt:lpstr>Standard Import Template </vt:lpstr>
      <vt:lpstr>PowerPoint Presentation</vt:lpstr>
      <vt:lpstr>PowerPoint Presentation</vt:lpstr>
      <vt:lpstr>What to show in the PTP?</vt:lpstr>
      <vt:lpstr>PowerPoint Presentation</vt:lpstr>
      <vt:lpstr>PowerPoint Presentation</vt:lpstr>
      <vt:lpstr>Max Character Count ONLY works if…</vt:lpstr>
      <vt:lpstr>Additional Thoughts on Comments</vt:lpstr>
      <vt:lpstr>PowerPoint Presentation</vt:lpstr>
      <vt:lpstr>PowerPoint Presentation</vt:lpstr>
      <vt:lpstr>PowerPoint Presentation</vt:lpstr>
      <vt:lpstr>Have you thought about Report Cards?</vt:lpstr>
      <vt:lpstr>STANDARDS by TERM</vt:lpstr>
      <vt:lpstr>Gray Boxes – Disabled Scores</vt:lpstr>
      <vt:lpstr>PowerPoint Presentation</vt:lpstr>
      <vt:lpstr>Mark Anderson must understand us!!</vt:lpstr>
      <vt:lpstr>PowerPoint Presentation</vt:lpstr>
      <vt:lpstr>PowerPoint Presentation</vt:lpstr>
    </vt:vector>
  </TitlesOfParts>
  <Company>Shrewsbury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Standards</dc:title>
  <dc:creator>Bob Cornacchioli</dc:creator>
  <cp:lastModifiedBy>Microsoft Office User</cp:lastModifiedBy>
  <cp:revision>266</cp:revision>
  <dcterms:created xsi:type="dcterms:W3CDTF">2014-09-20T00:46:28Z</dcterms:created>
  <dcterms:modified xsi:type="dcterms:W3CDTF">2019-10-10T15:03:27Z</dcterms:modified>
</cp:coreProperties>
</file>